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93" r:id="rId2"/>
    <p:sldMasterId id="2147483695" r:id="rId3"/>
    <p:sldMasterId id="2147483707" r:id="rId4"/>
    <p:sldMasterId id="2147483719" r:id="rId5"/>
  </p:sldMasterIdLst>
  <p:notesMasterIdLst>
    <p:notesMasterId r:id="rId52"/>
  </p:notesMasterIdLst>
  <p:handoutMasterIdLst>
    <p:handoutMasterId r:id="rId53"/>
  </p:handoutMasterIdLst>
  <p:sldIdLst>
    <p:sldId id="426" r:id="rId6"/>
    <p:sldId id="392" r:id="rId7"/>
    <p:sldId id="354" r:id="rId8"/>
    <p:sldId id="352" r:id="rId9"/>
    <p:sldId id="258" r:id="rId10"/>
    <p:sldId id="297" r:id="rId11"/>
    <p:sldId id="430" r:id="rId12"/>
    <p:sldId id="359" r:id="rId13"/>
    <p:sldId id="433" r:id="rId14"/>
    <p:sldId id="427" r:id="rId15"/>
    <p:sldId id="442" r:id="rId16"/>
    <p:sldId id="450" r:id="rId17"/>
    <p:sldId id="445" r:id="rId18"/>
    <p:sldId id="434" r:id="rId19"/>
    <p:sldId id="413" r:id="rId20"/>
    <p:sldId id="451" r:id="rId21"/>
    <p:sldId id="448" r:id="rId22"/>
    <p:sldId id="299" r:id="rId23"/>
    <p:sldId id="452" r:id="rId24"/>
    <p:sldId id="453" r:id="rId25"/>
    <p:sldId id="454" r:id="rId26"/>
    <p:sldId id="455" r:id="rId27"/>
    <p:sldId id="456" r:id="rId28"/>
    <p:sldId id="457" r:id="rId29"/>
    <p:sldId id="458" r:id="rId30"/>
    <p:sldId id="459" r:id="rId31"/>
    <p:sldId id="447" r:id="rId32"/>
    <p:sldId id="464" r:id="rId33"/>
    <p:sldId id="461" r:id="rId34"/>
    <p:sldId id="462" r:id="rId35"/>
    <p:sldId id="314" r:id="rId36"/>
    <p:sldId id="386" r:id="rId37"/>
    <p:sldId id="463" r:id="rId38"/>
    <p:sldId id="318" r:id="rId39"/>
    <p:sldId id="319" r:id="rId40"/>
    <p:sldId id="312" r:id="rId41"/>
    <p:sldId id="323" r:id="rId42"/>
    <p:sldId id="332" r:id="rId43"/>
    <p:sldId id="333" r:id="rId44"/>
    <p:sldId id="327" r:id="rId45"/>
    <p:sldId id="449" r:id="rId46"/>
    <p:sldId id="383" r:id="rId47"/>
    <p:sldId id="460" r:id="rId48"/>
    <p:sldId id="436" r:id="rId49"/>
    <p:sldId id="283" r:id="rId50"/>
    <p:sldId id="280" r:id="rId5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sol Farrera" initials="J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800"/>
    <a:srgbClr val="F356B2"/>
    <a:srgbClr val="634932"/>
    <a:srgbClr val="C4A360"/>
    <a:srgbClr val="E6FD59"/>
    <a:srgbClr val="F4FEBA"/>
    <a:srgbClr val="FBAD17"/>
    <a:srgbClr val="E478E4"/>
    <a:srgbClr val="F6A32A"/>
    <a:srgbClr val="1B0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5" autoAdjust="0"/>
    <p:restoredTop sz="86628" autoAdjust="0"/>
  </p:normalViewPr>
  <p:slideViewPr>
    <p:cSldViewPr snapToObjects="1">
      <p:cViewPr varScale="1">
        <p:scale>
          <a:sx n="100" d="100"/>
          <a:sy n="100" d="100"/>
        </p:scale>
        <p:origin x="1980" y="78"/>
      </p:cViewPr>
      <p:guideLst>
        <p:guide orient="horz" pos="1616"/>
        <p:guide pos="2880"/>
      </p:guideLst>
    </p:cSldViewPr>
  </p:slideViewPr>
  <p:outlineViewPr>
    <p:cViewPr>
      <p:scale>
        <a:sx n="33" d="100"/>
        <a:sy n="33" d="100"/>
      </p:scale>
      <p:origin x="0" y="153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6144F-E54D-1B4D-AD8A-3C48F74C24E3}" type="datetimeFigureOut">
              <a:rPr lang="en-US" smtClean="0"/>
              <a:pPr/>
              <a:t>12/15/2017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34712-7127-B840-8875-8F1FC022A1B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24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A924E-0197-4249-A646-2B98352451E9}" type="datetimeFigureOut">
              <a:rPr lang="en-US" smtClean="0"/>
              <a:pPr/>
              <a:t>12/15/2017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C4C64-1E35-504D-B4B1-204B10F485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305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Logo del 50</a:t>
            </a:r>
          </a:p>
          <a:p>
            <a:endParaRPr lang="es-MX" dirty="0" smtClean="0"/>
          </a:p>
          <a:p>
            <a:r>
              <a:rPr lang="es-MX" dirty="0" smtClean="0"/>
              <a:t>Imagen del</a:t>
            </a:r>
            <a:r>
              <a:rPr lang="es-MX" baseline="0" dirty="0" smtClean="0"/>
              <a:t> 50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4C64-1E35-504D-B4B1-204B10F4859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9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4C64-1E35-504D-B4B1-204B10F4859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4C64-1E35-504D-B4B1-204B10F4859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4C64-1E35-504D-B4B1-204B10F4859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2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Comparte por WhatsApp</a:t>
            </a:r>
            <a:r>
              <a:rPr lang="es-MX" baseline="0" dirty="0" smtClean="0"/>
              <a:t> </a:t>
            </a:r>
            <a:r>
              <a:rPr lang="es-MX" dirty="0" smtClean="0"/>
              <a:t>a tus </a:t>
            </a:r>
            <a:r>
              <a:rPr lang="es-MX" dirty="0" err="1" smtClean="0"/>
              <a:t>Fullerettes</a:t>
            </a:r>
            <a:r>
              <a:rPr lang="es-MX" dirty="0" smtClean="0"/>
              <a:t> </a:t>
            </a:r>
            <a:r>
              <a:rPr lang="es-MX" baseline="0" dirty="0" smtClean="0"/>
              <a:t>las infografías de #</a:t>
            </a:r>
            <a:r>
              <a:rPr lang="es-MX" baseline="0" dirty="0" err="1" smtClean="0"/>
              <a:t>SoyFulleretteApp</a:t>
            </a:r>
            <a:endParaRPr lang="es-MX" baseline="0" dirty="0" smtClean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4C64-1E35-504D-B4B1-204B10F4859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88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03CDA-0463-436D-85EE-C6A9D10F0892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747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4C64-1E35-504D-B4B1-204B10F4859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4C64-1E35-504D-B4B1-204B10F4859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latin typeface="Helvetica Light"/>
                <a:cs typeface="Corbel"/>
              </a:rPr>
              <a:t>Cada catorce días, al asistir a tus Reuniones MAS, recibirás capacitación de los Productos, su aplicación, propiedades y técnicas de venta, así como diplomados, premios y reconocimientos en un ambiente divertido que te llenará de energía.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4C64-1E35-504D-B4B1-204B10F4859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29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4C64-1E35-504D-B4B1-204B10F4859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27626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97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863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563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747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887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269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793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2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8618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40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E36-6480-654E-BF79-DCA7BB09BDDF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739205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4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1639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26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637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236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785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932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38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975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42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E36-6480-654E-BF79-DCA7BB09BDDF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46138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659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0318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866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67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7204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5969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900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4705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3534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128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E36-6480-654E-BF79-DCA7BB09BDDF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270509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77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2E36-6480-654E-BF79-DCA7BB09BDDF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31052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251520" y="1484784"/>
            <a:ext cx="4104456" cy="2232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77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43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48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1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B2E36-6480-654E-BF79-DCA7BB09BDDF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A4920-DBF3-8342-9DD6-AA0D63ED3DDD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 descr="TEMPLATE 50 aniversario-0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41959" cy="69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5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07CE-9646-2F49-B5F0-8297DF9988D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629C6-73D5-D04C-9A39-E8C84563993E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 descr="TEMPLATE 50 aniversario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93" y="-94570"/>
            <a:ext cx="9270093" cy="695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2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F77D0-26A8-954F-BA59-1CE7C6E510F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5A6C7-4E70-144A-B560-174306C82211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TEMPLATE 50 aniversario-0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5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7D66A-AA4A-EA4E-8C26-192C15C73C0C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41CF4-452D-5641-A420-35C6C2A85609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TEMPLATE 50 aniversario-03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5" y="-13511"/>
            <a:ext cx="9255471" cy="694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5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F6D8F-5D6F-C84A-B595-E305DB2CBC70}" type="datetimeFigureOut">
              <a:rPr lang="es-ES" smtClean="0"/>
              <a:t>15/12/2017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907BC-753A-3549-ACF7-4FC4949C21DD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TEMPLATE 50 aniversario-Ok-04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37" y="-54040"/>
            <a:ext cx="9294861" cy="69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6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6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7.pn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10.wdp"/><Relationship Id="rId9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png"/><Relationship Id="rId11" Type="http://schemas.openxmlformats.org/officeDocument/2006/relationships/image" Target="../media/image79.png"/><Relationship Id="rId5" Type="http://schemas.openxmlformats.org/officeDocument/2006/relationships/image" Target="../media/image92.png"/><Relationship Id="rId10" Type="http://schemas.microsoft.com/office/2007/relationships/hdphoto" Target="../media/hdphoto9.wdp"/><Relationship Id="rId4" Type="http://schemas.openxmlformats.org/officeDocument/2006/relationships/image" Target="../media/image91.png"/><Relationship Id="rId9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7.jpg"/><Relationship Id="rId5" Type="http://schemas.openxmlformats.org/officeDocument/2006/relationships/image" Target="../media/image15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70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68" b="97107" l="0" r="98956">
                        <a14:backgroundMark x1="14883" y1="50627" x2="20366" y2="66827"/>
                        <a14:backgroundMark x1="2611" y1="36837" x2="1305" y2="46095"/>
                        <a14:backgroundMark x1="72585" y1="65284" x2="89034" y2="51398"/>
                        <a14:backgroundMark x1="18277" y1="36837" x2="15927" y2="43202"/>
                        <a14:backgroundMark x1="15144" y1="44166" x2="14883" y2="45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2"/>
          <a:stretch/>
        </p:blipFill>
        <p:spPr>
          <a:xfrm>
            <a:off x="68739" y="404664"/>
            <a:ext cx="2288785" cy="5954611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 noChangeShapeType="1"/>
          </p:cNvSpPr>
          <p:nvPr/>
        </p:nvSpPr>
        <p:spPr bwMode="auto">
          <a:xfrm>
            <a:off x="1853597" y="585606"/>
            <a:ext cx="7142894" cy="58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0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tabLst/>
            </a:pPr>
            <a:r>
              <a:rPr lang="es-MX" altLang="es-MX" sz="24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Obtienes</a:t>
            </a:r>
            <a:r>
              <a:rPr lang="es-MX" altLang="es-MX" sz="24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 ingresos extras </a:t>
            </a:r>
            <a:r>
              <a:rPr lang="es-MX" altLang="es-MX" sz="24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para tu hogar: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809584" y="2730613"/>
            <a:ext cx="5230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ts val="600"/>
              </a:spcAft>
              <a:buSzPts val="1000"/>
            </a:pPr>
            <a:r>
              <a:rPr lang="es-MX" altLang="es-MX" sz="24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Participas en </a:t>
            </a:r>
            <a:r>
              <a:rPr lang="es-MX" altLang="es-MX" sz="24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Ofertas y Promociones</a:t>
            </a:r>
            <a:r>
              <a:rPr lang="es-MX" altLang="es-MX" sz="24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.</a:t>
            </a:r>
            <a:endParaRPr lang="es-MX" altLang="es-MX" sz="2400" dirty="0">
              <a:latin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221" y="3583363"/>
            <a:ext cx="2694822" cy="1501316"/>
          </a:xfrm>
          <a:prstGeom prst="rect">
            <a:avLst/>
          </a:prstGeom>
        </p:spPr>
      </p:pic>
      <p:pic>
        <p:nvPicPr>
          <p:cNvPr id="3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35281" r="7476" b="24974"/>
          <a:stretch/>
        </p:blipFill>
        <p:spPr>
          <a:xfrm>
            <a:off x="5797740" y="3577286"/>
            <a:ext cx="2339569" cy="1941345"/>
          </a:xfrm>
          <a:prstGeom prst="ellipse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1737446" y="1279610"/>
            <a:ext cx="7200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SzPts val="1000"/>
            </a:pPr>
            <a:r>
              <a:rPr lang="es-MX" altLang="es-MX" sz="2400" b="1" dirty="0">
                <a:solidFill>
                  <a:srgbClr val="000000"/>
                </a:solidFill>
                <a:latin typeface="Helvetica light" panose="020B0403020202020204" pitchFamily="34" charset="0"/>
              </a:rPr>
              <a:t>2</a:t>
            </a:r>
            <a:r>
              <a:rPr lang="es-MX" altLang="es-MX" sz="2400" b="1" noProof="1">
                <a:solidFill>
                  <a:srgbClr val="000000"/>
                </a:solidFill>
                <a:latin typeface="Helvetica light" panose="020B0403020202020204" pitchFamily="34" charset="0"/>
              </a:rPr>
              <a:t>0%</a:t>
            </a:r>
            <a:r>
              <a:rPr lang="es-MX" altLang="es-MX" sz="2400" noProof="1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MX" altLang="es-MX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en Casa </a:t>
            </a:r>
            <a:r>
              <a:rPr lang="es-MX" altLang="es-MX" sz="20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Fuller, Lencería y Feng </a:t>
            </a:r>
            <a:r>
              <a:rPr lang="es-MX" altLang="es-MX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Shui.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SzPts val="1000"/>
            </a:pPr>
            <a:r>
              <a:rPr lang="es-MX" altLang="es-MX" sz="2400" b="1" dirty="0">
                <a:solidFill>
                  <a:srgbClr val="000000"/>
                </a:solidFill>
                <a:latin typeface="Helvetica light" panose="020B0403020202020204" pitchFamily="34" charset="0"/>
              </a:rPr>
              <a:t>3</a:t>
            </a:r>
            <a:r>
              <a:rPr lang="es-MX" altLang="es-MX" sz="2400" b="1" noProof="1">
                <a:solidFill>
                  <a:srgbClr val="000000"/>
                </a:solidFill>
                <a:latin typeface="Helvetica light" panose="020B0403020202020204" pitchFamily="34" charset="0"/>
              </a:rPr>
              <a:t>0%</a:t>
            </a:r>
            <a:r>
              <a:rPr lang="es-MX" altLang="es-MX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MX" altLang="es-MX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en las demás categorías de productos.   </a:t>
            </a:r>
            <a:endParaRPr lang="es-MX" altLang="es-MX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11</a:t>
            </a:fld>
            <a:endParaRPr lang="es-ES"/>
          </a:p>
        </p:txBody>
      </p:sp>
      <p:sp>
        <p:nvSpPr>
          <p:cNvPr id="7" name="Rectángulo 7"/>
          <p:cNvSpPr/>
          <p:nvPr/>
        </p:nvSpPr>
        <p:spPr>
          <a:xfrm>
            <a:off x="1244377" y="2103070"/>
            <a:ext cx="677246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400" dirty="0" smtClean="0">
                <a:latin typeface="Helvetica Light"/>
                <a:cs typeface="Century Gothic"/>
              </a:rPr>
              <a:t>Tendrás </a:t>
            </a:r>
            <a:r>
              <a:rPr lang="es-ES" sz="2800" dirty="0">
                <a:latin typeface="Helvetica Light"/>
                <a:cs typeface="Century Gothic"/>
              </a:rPr>
              <a:t>25 Niveles</a:t>
            </a:r>
            <a:r>
              <a:rPr lang="es-ES" sz="2400" dirty="0">
                <a:latin typeface="Helvetica Light"/>
                <a:cs typeface="Century Gothic"/>
              </a:rPr>
              <a:t>, donde podrán canjear </a:t>
            </a:r>
            <a:r>
              <a:rPr lang="es-ES" sz="2400" dirty="0" smtClean="0">
                <a:latin typeface="Helvetica Light"/>
                <a:cs typeface="Century Gothic"/>
              </a:rPr>
              <a:t>desde electrodomésticos y accesorios para el hogar, hasta ¡un AUTO! </a:t>
            </a:r>
            <a:endParaRPr lang="es-ES" sz="2400" dirty="0">
              <a:latin typeface="Helvetica Light"/>
              <a:cs typeface="Century Gothic"/>
            </a:endParaRPr>
          </a:p>
        </p:txBody>
      </p:sp>
      <p:pic>
        <p:nvPicPr>
          <p:cNvPr id="15" name="Picture 2" descr="C:\Users\umj003\AppData\Local\Microsoft\Windows\Temporary Internet Files\Content.Outlook\EZSWGK5D\RC20_TS_plotte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5" t="47599" r="27512" b="42196"/>
          <a:stretch/>
        </p:blipFill>
        <p:spPr bwMode="auto">
          <a:xfrm>
            <a:off x="0" y="128854"/>
            <a:ext cx="914350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7"/>
          <p:cNvSpPr/>
          <p:nvPr/>
        </p:nvSpPr>
        <p:spPr>
          <a:xfrm>
            <a:off x="1691680" y="1363315"/>
            <a:ext cx="6772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3200" dirty="0" smtClean="0">
                <a:latin typeface="Helvetica Light"/>
                <a:cs typeface="Century Gothic"/>
              </a:rPr>
              <a:t>¡Todas tus ventas te dan Puntos! </a:t>
            </a:r>
            <a:endParaRPr lang="es-ES" sz="3200" dirty="0">
              <a:latin typeface="Helvetica Light"/>
              <a:cs typeface="Century Gothic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835696" y="3492473"/>
            <a:ext cx="5220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s-MX" altLang="es-MX" b="1" u="sng" dirty="0">
                <a:solidFill>
                  <a:srgbClr val="C4A360"/>
                </a:solidFill>
                <a:latin typeface="Helvetica light" panose="020B0403020202020204" pitchFamily="34" charset="0"/>
              </a:rPr>
              <a:t>1 Punto Fuller= $ 1.00 Venta Folleto menos IVA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0768" r="34250" b="22138"/>
          <a:stretch/>
        </p:blipFill>
        <p:spPr>
          <a:xfrm>
            <a:off x="5838775" y="4316964"/>
            <a:ext cx="3181572" cy="179384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5" r="50787" b="19896"/>
          <a:stretch/>
        </p:blipFill>
        <p:spPr>
          <a:xfrm>
            <a:off x="-161910" y="4214426"/>
            <a:ext cx="4080348" cy="190148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21643" r="83592" b="27628"/>
          <a:stretch/>
        </p:blipFill>
        <p:spPr>
          <a:xfrm>
            <a:off x="4283968" y="4116844"/>
            <a:ext cx="1049453" cy="199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-22875" y="1628800"/>
            <a:ext cx="50040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  <a:latin typeface="Helvetica Light"/>
                <a:cs typeface="Century Gothic"/>
              </a:rPr>
              <a:t>¡Reconocemos y premiamos </a:t>
            </a:r>
            <a:r>
              <a:rPr lang="es-ES" sz="2000" b="1" dirty="0">
                <a:solidFill>
                  <a:prstClr val="black"/>
                </a:solidFill>
                <a:latin typeface="Helvetica Light"/>
                <a:cs typeface="Century Gothic"/>
              </a:rPr>
              <a:t>tu </a:t>
            </a:r>
            <a:r>
              <a:rPr lang="es-ES" sz="2000" b="1" dirty="0" smtClean="0">
                <a:solidFill>
                  <a:prstClr val="black"/>
                </a:solidFill>
                <a:latin typeface="Helvetica Light"/>
                <a:cs typeface="Century Gothic"/>
              </a:rPr>
              <a:t>esfuerzo!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 smtClean="0">
              <a:solidFill>
                <a:prstClr val="black"/>
              </a:solidFill>
              <a:latin typeface="Helvetica Light"/>
              <a:cs typeface="Century Gothic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prstClr val="black"/>
                </a:solidFill>
                <a:latin typeface="Helvetica Light"/>
                <a:cs typeface="Century Gothic"/>
              </a:rPr>
              <a:t>Con </a:t>
            </a:r>
            <a:r>
              <a:rPr lang="es-ES" sz="2000" dirty="0">
                <a:solidFill>
                  <a:prstClr val="black"/>
                </a:solidFill>
                <a:latin typeface="Helvetica Light"/>
                <a:cs typeface="Century Gothic"/>
              </a:rPr>
              <a:t>tu dedicación de día a día </a:t>
            </a:r>
            <a:r>
              <a:rPr lang="es-ES" sz="2000" dirty="0" smtClean="0">
                <a:solidFill>
                  <a:prstClr val="black"/>
                </a:solidFill>
                <a:latin typeface="Helvetica Light"/>
                <a:cs typeface="Century Gothic"/>
              </a:rPr>
              <a:t>puedes convertirte </a:t>
            </a:r>
            <a:r>
              <a:rPr lang="es-ES" sz="2000" dirty="0">
                <a:solidFill>
                  <a:prstClr val="black"/>
                </a:solidFill>
                <a:latin typeface="Helvetica Light"/>
                <a:cs typeface="Century Gothic"/>
              </a:rPr>
              <a:t>en </a:t>
            </a:r>
            <a:r>
              <a:rPr lang="es-ES" sz="2000" b="1" dirty="0">
                <a:solidFill>
                  <a:prstClr val="black"/>
                </a:solidFill>
                <a:latin typeface="Helvetica Light"/>
                <a:cs typeface="Century Gothic"/>
              </a:rPr>
              <a:t>Reina,</a:t>
            </a:r>
            <a:r>
              <a:rPr lang="es-ES" sz="2000" dirty="0">
                <a:solidFill>
                  <a:prstClr val="black"/>
                </a:solidFill>
                <a:latin typeface="Helvetica Light"/>
                <a:cs typeface="Century Gothic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Helvetica Light"/>
                <a:cs typeface="Century Gothic"/>
              </a:rPr>
              <a:t>Princesa</a:t>
            </a:r>
            <a:r>
              <a:rPr lang="es-ES" sz="2000" dirty="0">
                <a:solidFill>
                  <a:prstClr val="black"/>
                </a:solidFill>
                <a:latin typeface="Helvetica Light"/>
                <a:cs typeface="Century Gothic"/>
              </a:rPr>
              <a:t> o </a:t>
            </a:r>
            <a:r>
              <a:rPr lang="es-ES" sz="2000" b="1" dirty="0">
                <a:solidFill>
                  <a:prstClr val="black"/>
                </a:solidFill>
                <a:latin typeface="Helvetica Light"/>
                <a:cs typeface="Century Gothic"/>
              </a:rPr>
              <a:t>Duquesa</a:t>
            </a:r>
            <a:r>
              <a:rPr lang="es-ES" sz="2000" dirty="0">
                <a:solidFill>
                  <a:prstClr val="black"/>
                </a:solidFill>
                <a:latin typeface="Helvetica Light"/>
                <a:cs typeface="Century Gothic"/>
              </a:rPr>
              <a:t>, </a:t>
            </a:r>
            <a:r>
              <a:rPr lang="es-ES" sz="2000" dirty="0" smtClean="0">
                <a:solidFill>
                  <a:prstClr val="black"/>
                </a:solidFill>
                <a:latin typeface="Helvetica Light"/>
                <a:cs typeface="Century Gothic"/>
              </a:rPr>
              <a:t>solo debes ser </a:t>
            </a:r>
            <a:r>
              <a:rPr lang="es-ES" sz="2000" dirty="0">
                <a:solidFill>
                  <a:prstClr val="black"/>
                </a:solidFill>
                <a:latin typeface="Helvetica Light"/>
                <a:cs typeface="Century Gothic"/>
              </a:rPr>
              <a:t>constante </a:t>
            </a:r>
            <a:r>
              <a:rPr lang="es-ES" sz="2000" dirty="0" smtClean="0">
                <a:solidFill>
                  <a:prstClr val="black"/>
                </a:solidFill>
                <a:latin typeface="Helvetica Light"/>
                <a:cs typeface="Century Gothic"/>
              </a:rPr>
              <a:t>durante </a:t>
            </a:r>
            <a:r>
              <a:rPr lang="es-ES" sz="2000" dirty="0">
                <a:solidFill>
                  <a:prstClr val="black"/>
                </a:solidFill>
                <a:latin typeface="Helvetica Light"/>
                <a:cs typeface="Century Gothic"/>
              </a:rPr>
              <a:t>14 </a:t>
            </a:r>
            <a:r>
              <a:rPr lang="es-ES" sz="2000" dirty="0" smtClean="0">
                <a:solidFill>
                  <a:prstClr val="black"/>
                </a:solidFill>
                <a:latin typeface="Helvetica Light"/>
                <a:cs typeface="Century Gothic"/>
              </a:rPr>
              <a:t>Campañas para </a:t>
            </a:r>
            <a:r>
              <a:rPr lang="es-MX" sz="2000" b="1" dirty="0">
                <a:solidFill>
                  <a:srgbClr val="000000"/>
                </a:solidFill>
                <a:latin typeface="Helvetica light" panose="020B0403020202020204" pitchFamily="34" charset="0"/>
              </a:rPr>
              <a:t>a</a:t>
            </a:r>
            <a:r>
              <a:rPr lang="es-MX" altLang="es-MX" sz="20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sistir </a:t>
            </a:r>
            <a:r>
              <a:rPr lang="es-MX" altLang="es-MX" sz="2000" b="1" dirty="0">
                <a:solidFill>
                  <a:srgbClr val="000000"/>
                </a:solidFill>
                <a:latin typeface="Helvetica light" panose="020B0403020202020204" pitchFamily="34" charset="0"/>
              </a:rPr>
              <a:t>al evento de “Grandes </a:t>
            </a:r>
            <a:r>
              <a:rPr lang="es-MX" altLang="es-MX" sz="20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Triunfadoras: </a:t>
            </a:r>
            <a:r>
              <a:rPr lang="es-MX" altLang="es-MX" sz="2000" b="1" dirty="0" err="1" smtClean="0">
                <a:solidFill>
                  <a:srgbClr val="000000"/>
                </a:solidFill>
                <a:latin typeface="Helvetica light" panose="020B0403020202020204" pitchFamily="34" charset="0"/>
              </a:rPr>
              <a:t>Fullerette</a:t>
            </a:r>
            <a:r>
              <a:rPr lang="es-MX" altLang="es-MX" sz="20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 Reina”, </a:t>
            </a:r>
            <a:r>
              <a:rPr lang="es-MX" altLang="es-MX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una celebración anual para las mejores </a:t>
            </a:r>
            <a:r>
              <a:rPr lang="es-MX" altLang="es-MX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Fullerettes</a:t>
            </a:r>
            <a:r>
              <a:rPr lang="es-MX" altLang="es-MX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prstClr val="black"/>
              </a:solidFill>
              <a:latin typeface="Helvetica Light"/>
              <a:cs typeface="Century Gothic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prstClr val="black"/>
              </a:solidFill>
              <a:latin typeface="Helvetica Light"/>
              <a:cs typeface="Century Gothic"/>
            </a:endParaRPr>
          </a:p>
        </p:txBody>
      </p:sp>
      <p:sp>
        <p:nvSpPr>
          <p:cNvPr id="11" name="26 Rectángulo"/>
          <p:cNvSpPr/>
          <p:nvPr/>
        </p:nvSpPr>
        <p:spPr>
          <a:xfrm>
            <a:off x="1827" y="150041"/>
            <a:ext cx="8161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Cinzel Regular"/>
                <a:cs typeface="Monotype Corsiva"/>
              </a:rPr>
              <a:t>Grandes</a:t>
            </a:r>
            <a:r>
              <a:rPr lang="en-US" sz="3600" dirty="0" smtClean="0">
                <a:latin typeface="Cinzel Regular"/>
                <a:cs typeface="Monotype Corsiva"/>
              </a:rPr>
              <a:t> </a:t>
            </a:r>
            <a:r>
              <a:rPr lang="en-US" sz="3600" dirty="0" err="1" smtClean="0">
                <a:latin typeface="Cinzel Regular"/>
                <a:cs typeface="Monotype Corsiva"/>
              </a:rPr>
              <a:t>Triunfadoras</a:t>
            </a:r>
            <a:r>
              <a:rPr lang="en-US" sz="3600" dirty="0" smtClean="0">
                <a:latin typeface="Cinzel Regular"/>
                <a:cs typeface="Monotype Corsiva"/>
              </a:rPr>
              <a:t>: </a:t>
            </a:r>
            <a:r>
              <a:rPr lang="en-US" sz="3600" dirty="0" err="1" smtClean="0">
                <a:latin typeface="Cinzel Regular"/>
                <a:cs typeface="Monotype Corsiva"/>
              </a:rPr>
              <a:t>Fullerette</a:t>
            </a:r>
            <a:r>
              <a:rPr lang="en-US" sz="3600" dirty="0" smtClean="0">
                <a:latin typeface="Cinzel Regular"/>
                <a:cs typeface="Monotype Corsiva"/>
              </a:rPr>
              <a:t> Reina</a:t>
            </a:r>
            <a:endParaRPr lang="en-US" sz="3600" dirty="0">
              <a:latin typeface="Cinzel Regular"/>
              <a:cs typeface="Monotype Corsiva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0" y="836712"/>
            <a:ext cx="8163228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959" y="877053"/>
            <a:ext cx="3930335" cy="50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13</a:t>
            </a:fld>
            <a:endParaRPr lang="es-ES"/>
          </a:p>
        </p:txBody>
      </p:sp>
      <p:pic>
        <p:nvPicPr>
          <p:cNvPr id="5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1" r="5016" b="4378"/>
          <a:stretch/>
        </p:blipFill>
        <p:spPr bwMode="auto">
          <a:xfrm>
            <a:off x="-120800" y="-53473"/>
            <a:ext cx="9277955" cy="629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36" y="260648"/>
            <a:ext cx="2442400" cy="208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8 Rectángulo"/>
          <p:cNvSpPr/>
          <p:nvPr/>
        </p:nvSpPr>
        <p:spPr>
          <a:xfrm>
            <a:off x="129104" y="5085184"/>
            <a:ext cx="8778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 Regular"/>
                <a:cs typeface="Century Gothic"/>
              </a:rPr>
              <a:t> ¡Nuestra </a:t>
            </a:r>
            <a:r>
              <a:rPr lang="es-MX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 Regular"/>
                <a:cs typeface="Century Gothic"/>
              </a:rPr>
              <a:t>próxima </a:t>
            </a:r>
            <a:r>
              <a:rPr lang="es-MX" sz="3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 Regular"/>
                <a:cs typeface="Century Gothic"/>
              </a:rPr>
              <a:t>Reina </a:t>
            </a:r>
            <a:r>
              <a:rPr lang="es-MX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 Regular"/>
                <a:cs typeface="Century Gothic"/>
              </a:rPr>
              <a:t>puedes </a:t>
            </a:r>
            <a:r>
              <a:rPr lang="es-MX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 Regular"/>
                <a:cs typeface="Century Gothic"/>
              </a:rPr>
              <a:t>ser </a:t>
            </a:r>
            <a:r>
              <a:rPr lang="es-MX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 Regular"/>
                <a:cs typeface="Century Gothic"/>
              </a:rPr>
              <a:t>tú!</a:t>
            </a:r>
            <a:endParaRPr lang="es-MX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nzel Regular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258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4462" y="548680"/>
            <a:ext cx="5904656" cy="2736304"/>
          </a:xfrm>
        </p:spPr>
        <p:txBody>
          <a:bodyPr>
            <a:noAutofit/>
          </a:bodyPr>
          <a:lstStyle/>
          <a:p>
            <a:r>
              <a:rPr lang="es-MX" sz="5400" dirty="0" smtClean="0">
                <a:solidFill>
                  <a:srgbClr val="C4A360"/>
                </a:solidFill>
                <a:latin typeface="Cinzel Regular"/>
              </a:rPr>
              <a:t>Cómo iniciar </a:t>
            </a:r>
            <a:r>
              <a:rPr lang="es-MX" sz="5400" dirty="0" smtClean="0">
                <a:latin typeface="Cinzel Regular"/>
              </a:rPr>
              <a:t>mi Negocio en Fuller </a:t>
            </a:r>
            <a:endParaRPr lang="es-MX" sz="5400" dirty="0">
              <a:solidFill>
                <a:srgbClr val="C4A360"/>
              </a:solidFill>
              <a:latin typeface="Cinzel Regular"/>
            </a:endParaRPr>
          </a:p>
        </p:txBody>
      </p:sp>
      <p:pic>
        <p:nvPicPr>
          <p:cNvPr id="5122" name="Picture 2" descr="Resultado de imagen para muj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4" b="100000" l="2600" r="58700">
                        <a14:foregroundMark x1="43950" y1="68839" x2="48600" y2="95010"/>
                        <a14:foregroundMark x1="38250" y1="83401" x2="45350" y2="99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" t="2727" r="39569" b="-2727"/>
          <a:stretch/>
        </p:blipFill>
        <p:spPr bwMode="auto">
          <a:xfrm>
            <a:off x="3779912" y="1647453"/>
            <a:ext cx="5544616" cy="470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947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82137" y="186064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Inicia tu Negocio con el Kit de Bienvenida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610033" y="1740280"/>
            <a:ext cx="3037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s-MX" altLang="es-MX" sz="16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El Maletín 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y la 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Pluma 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los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MX" altLang="es-MX" sz="1600" dirty="0">
                <a:solidFill>
                  <a:srgbClr val="000000"/>
                </a:solidFill>
                <a:latin typeface="Helvetica light" panose="020B0403020202020204" pitchFamily="34" charset="0"/>
              </a:rPr>
              <a:t>recibes de tu Coordinador al momento de firmar 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Contrato.</a:t>
            </a:r>
            <a:endParaRPr lang="es-MX" altLang="es-MX" sz="1600" dirty="0">
              <a:latin typeface="Arial" panose="020B0604020202020204" pitchFamily="34" charset="0"/>
            </a:endParaRPr>
          </a:p>
        </p:txBody>
      </p:sp>
      <p:pic>
        <p:nvPicPr>
          <p:cNvPr id="27" name="Imagen 1" descr="cid:image001.png@01D28933.8B3CCA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0" t="30606" r="24314" b="65351"/>
          <a:stretch/>
        </p:blipFill>
        <p:spPr bwMode="auto">
          <a:xfrm rot="17347596">
            <a:off x="-15344" y="2789686"/>
            <a:ext cx="667903" cy="10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1" descr="cid:image001.png@01D28933.8B3CCA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5" t="58785" r="30825" b="25470"/>
          <a:stretch/>
        </p:blipFill>
        <p:spPr bwMode="auto">
          <a:xfrm>
            <a:off x="220704" y="5375997"/>
            <a:ext cx="386379" cy="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n 1" descr="cid:image001.png@01D28933.8B3CCA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5" t="75904" r="30630" b="8044"/>
          <a:stretch/>
        </p:blipFill>
        <p:spPr bwMode="auto">
          <a:xfrm>
            <a:off x="148102" y="4399123"/>
            <a:ext cx="362466" cy="57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uadroTexto 30"/>
          <p:cNvSpPr txBox="1"/>
          <p:nvPr/>
        </p:nvSpPr>
        <p:spPr>
          <a:xfrm>
            <a:off x="361589" y="4452835"/>
            <a:ext cx="1342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b="1" dirty="0" smtClean="0">
                <a:latin typeface="Helvetica Ligth"/>
              </a:rPr>
              <a:t>Clave AJA</a:t>
            </a:r>
          </a:p>
          <a:p>
            <a:pPr algn="ctr"/>
            <a:r>
              <a:rPr lang="es-MX" sz="1050" dirty="0" smtClean="0">
                <a:latin typeface="Helvetica Ligth"/>
              </a:rPr>
              <a:t>Colonia </a:t>
            </a:r>
            <a:r>
              <a:rPr lang="es-MX" sz="1050" dirty="0" err="1" smtClean="0">
                <a:latin typeface="Helvetica Ligth"/>
              </a:rPr>
              <a:t>Inciter</a:t>
            </a:r>
            <a:r>
              <a:rPr lang="es-MX" sz="1050" dirty="0" smtClean="0">
                <a:latin typeface="Helvetica Ligth"/>
              </a:rPr>
              <a:t> Intense Caballero 60ml</a:t>
            </a:r>
            <a:endParaRPr lang="es-MX" sz="1050" dirty="0">
              <a:latin typeface="Helvetica Ligth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548108" y="5415497"/>
            <a:ext cx="106546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b="1" dirty="0" smtClean="0">
                <a:latin typeface="Helvetica Ligth"/>
              </a:rPr>
              <a:t>Clave 64W</a:t>
            </a:r>
          </a:p>
          <a:p>
            <a:pPr algn="ctr"/>
            <a:r>
              <a:rPr lang="es-MX" sz="1050" dirty="0" smtClean="0">
                <a:latin typeface="Helvetica Ligth"/>
              </a:rPr>
              <a:t>Colonia Colibrí Dama 50ml </a:t>
            </a:r>
            <a:endParaRPr lang="es-MX" sz="1050" dirty="0">
              <a:latin typeface="Helvetica Ligth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899477" y="1706876"/>
            <a:ext cx="8555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 smtClean="0">
                <a:latin typeface="Helvetica Ligth"/>
              </a:rPr>
              <a:t>Maletín</a:t>
            </a:r>
            <a:endParaRPr lang="es-MX" sz="1050" dirty="0">
              <a:latin typeface="Helvetica Ligth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751375" y="3552700"/>
            <a:ext cx="10649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b="1" dirty="0" smtClean="0">
                <a:latin typeface="Helvetica Ligth"/>
              </a:rPr>
              <a:t>Clave OB19</a:t>
            </a:r>
          </a:p>
          <a:p>
            <a:pPr algn="ctr"/>
            <a:r>
              <a:rPr lang="es-MX" sz="1050" dirty="0" smtClean="0">
                <a:latin typeface="Helvetica Ligth"/>
              </a:rPr>
              <a:t>Folleto de Bienvenida </a:t>
            </a:r>
            <a:endParaRPr lang="es-MX" sz="1050" dirty="0">
              <a:latin typeface="Helvetica Ligth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312625" y="2689453"/>
            <a:ext cx="1033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b="1" dirty="0" smtClean="0">
                <a:latin typeface="Helvetica Ligth"/>
              </a:rPr>
              <a:t>Clave P014</a:t>
            </a:r>
          </a:p>
          <a:p>
            <a:pPr algn="ctr"/>
            <a:r>
              <a:rPr lang="es-MX" sz="1050" dirty="0" smtClean="0">
                <a:latin typeface="Helvetica Ligth"/>
              </a:rPr>
              <a:t>Pluma</a:t>
            </a:r>
            <a:endParaRPr lang="es-MX" sz="1050" dirty="0">
              <a:latin typeface="Helvetica Ligth"/>
            </a:endParaRPr>
          </a:p>
        </p:txBody>
      </p:sp>
      <p:sp>
        <p:nvSpPr>
          <p:cNvPr id="36" name="Rectángulo redondeado 35"/>
          <p:cNvSpPr/>
          <p:nvPr/>
        </p:nvSpPr>
        <p:spPr>
          <a:xfrm>
            <a:off x="147887" y="1121154"/>
            <a:ext cx="1545990" cy="118055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>
              <a:latin typeface="Helvetica Ligth"/>
            </a:endParaRPr>
          </a:p>
        </p:txBody>
      </p:sp>
      <p:sp>
        <p:nvSpPr>
          <p:cNvPr id="37" name="Rectángulo redondeado 36"/>
          <p:cNvSpPr/>
          <p:nvPr/>
        </p:nvSpPr>
        <p:spPr>
          <a:xfrm>
            <a:off x="147887" y="2475586"/>
            <a:ext cx="1198638" cy="70359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>
              <a:latin typeface="Helvetica Ligth"/>
            </a:endParaRPr>
          </a:p>
        </p:txBody>
      </p:sp>
      <p:sp>
        <p:nvSpPr>
          <p:cNvPr id="38" name="Rectángulo redondeado 37"/>
          <p:cNvSpPr/>
          <p:nvPr/>
        </p:nvSpPr>
        <p:spPr>
          <a:xfrm>
            <a:off x="149516" y="3466974"/>
            <a:ext cx="1717951" cy="68329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>
              <a:latin typeface="Helvetica Ligth"/>
            </a:endParaRPr>
          </a:p>
        </p:txBody>
      </p:sp>
      <p:sp>
        <p:nvSpPr>
          <p:cNvPr id="39" name="Rectángulo redondeado 38"/>
          <p:cNvSpPr/>
          <p:nvPr/>
        </p:nvSpPr>
        <p:spPr>
          <a:xfrm>
            <a:off x="172961" y="5354312"/>
            <a:ext cx="1445386" cy="69695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>
              <a:latin typeface="Helvetica Ligth"/>
            </a:endParaRPr>
          </a:p>
        </p:txBody>
      </p:sp>
      <p:sp>
        <p:nvSpPr>
          <p:cNvPr id="40" name="Rectángulo redondeado 39"/>
          <p:cNvSpPr/>
          <p:nvPr/>
        </p:nvSpPr>
        <p:spPr>
          <a:xfrm>
            <a:off x="177150" y="4318279"/>
            <a:ext cx="1649522" cy="87321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>
              <a:latin typeface="Helvetica Ligth"/>
            </a:endParaRPr>
          </a:p>
        </p:txBody>
      </p:sp>
      <p:pic>
        <p:nvPicPr>
          <p:cNvPr id="41" name="Picture 3" descr="chica unet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0" r="2089" b="8759"/>
          <a:stretch>
            <a:fillRect/>
          </a:stretch>
        </p:blipFill>
        <p:spPr bwMode="auto">
          <a:xfrm>
            <a:off x="6305242" y="-87604"/>
            <a:ext cx="2875270" cy="632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42" name="Conector recto 41"/>
          <p:cNvCxnSpPr/>
          <p:nvPr/>
        </p:nvCxnSpPr>
        <p:spPr>
          <a:xfrm flipV="1">
            <a:off x="0" y="725979"/>
            <a:ext cx="5025122" cy="174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errar llave 4"/>
          <p:cNvSpPr/>
          <p:nvPr/>
        </p:nvSpPr>
        <p:spPr>
          <a:xfrm>
            <a:off x="1899739" y="978227"/>
            <a:ext cx="457130" cy="2267193"/>
          </a:xfrm>
          <a:prstGeom prst="rightBrace">
            <a:avLst>
              <a:gd name="adj1" fmla="val 65789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Cerrar llave 42"/>
          <p:cNvSpPr/>
          <p:nvPr/>
        </p:nvSpPr>
        <p:spPr>
          <a:xfrm>
            <a:off x="1957713" y="3356992"/>
            <a:ext cx="460498" cy="2782462"/>
          </a:xfrm>
          <a:prstGeom prst="rightBrace">
            <a:avLst>
              <a:gd name="adj1" fmla="val 59031"/>
              <a:gd name="adj2" fmla="val 51049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Rectángulo 43"/>
          <p:cNvSpPr/>
          <p:nvPr/>
        </p:nvSpPr>
        <p:spPr>
          <a:xfrm>
            <a:off x="2489166" y="4030095"/>
            <a:ext cx="348716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s-MX" altLang="es-MX" sz="1600" dirty="0">
                <a:solidFill>
                  <a:srgbClr val="000000"/>
                </a:solidFill>
                <a:latin typeface="Helvetica light" panose="020B0403020202020204" pitchFamily="34" charset="0"/>
              </a:rPr>
              <a:t>L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as 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2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Fragancias 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y el 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Folleto de Bienvenida 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los recibes en la caja de tu </a:t>
            </a:r>
            <a:r>
              <a:rPr lang="es-MX" altLang="es-MX" sz="1600" b="1" dirty="0">
                <a:solidFill>
                  <a:srgbClr val="000000"/>
                </a:solidFill>
                <a:latin typeface="Helvetica light" panose="020B0403020202020204" pitchFamily="34" charset="0"/>
              </a:rPr>
              <a:t>primer 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Pedido.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s-MX" altLang="es-MX" sz="16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Utiliza las 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fragancias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 para 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ht" panose="020B0403020202020204" pitchFamily="34" charset="0"/>
              </a:rPr>
              <a:t>DEMOSTRAR</a:t>
            </a:r>
            <a:endParaRPr lang="es-MX" altLang="es-MX" sz="1600" b="1" dirty="0">
              <a:latin typeface="Arial" panose="020B0604020202020204" pitchFamily="34" charset="0"/>
            </a:endParaRPr>
          </a:p>
        </p:txBody>
      </p:sp>
      <p:pic>
        <p:nvPicPr>
          <p:cNvPr id="1026" name="Picture 2" descr="649ECC8C-A714-4B76-B0A2-E3EB5AC3741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6" y="1217482"/>
            <a:ext cx="658321" cy="98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52" y="3618088"/>
            <a:ext cx="528946" cy="41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55298" y="1195909"/>
            <a:ext cx="545016" cy="56104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1</a:t>
            </a: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35759" y="1266539"/>
            <a:ext cx="2461323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Arma 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1 lista </a:t>
            </a: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de mínimo 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40 personas </a:t>
            </a: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a las que puedas 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mostrar el Folleto  </a:t>
            </a: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usando la técnica de 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APEGO.</a:t>
            </a:r>
            <a:endParaRPr kumimoji="0" lang="es-MX" altLang="es-MX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3367591" y="1199647"/>
            <a:ext cx="590434" cy="56238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2</a:t>
            </a: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995936" y="1239911"/>
            <a:ext cx="2448272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Logra 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20 Clientes solicitando Producto </a:t>
            </a: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cada 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Campaña.</a:t>
            </a: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 charset="0"/>
              </a:rPr>
              <a:t> </a:t>
            </a:r>
            <a:endParaRPr kumimoji="0" lang="es-MX" altLang="es-MX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6417816" y="1129840"/>
            <a:ext cx="602456" cy="56104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3</a:t>
            </a: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417816" y="1768756"/>
            <a:ext cx="2726184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1600" dirty="0" smtClean="0">
                <a:solidFill>
                  <a:srgbClr val="000000"/>
                </a:solidFill>
                <a:latin typeface="Helvetica ligth" charset="0"/>
              </a:rPr>
              <a:t>Cada Campaña: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altLang="es-MX" sz="1600" dirty="0">
              <a:solidFill>
                <a:srgbClr val="000000"/>
              </a:solidFill>
              <a:latin typeface="Helvetica ligth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altLang="es-MX" sz="1600" dirty="0" smtClean="0">
                <a:solidFill>
                  <a:srgbClr val="000000"/>
                </a:solidFill>
                <a:latin typeface="Helvetica ligth" charset="0"/>
              </a:rPr>
              <a:t>Identifica </a:t>
            </a:r>
            <a:r>
              <a:rPr lang="es-MX" altLang="es-MX" sz="1600" dirty="0">
                <a:solidFill>
                  <a:srgbClr val="000000"/>
                </a:solidFill>
                <a:latin typeface="Helvetica ligth" charset="0"/>
              </a:rPr>
              <a:t>las </a:t>
            </a:r>
            <a:r>
              <a:rPr lang="es-MX" altLang="es-MX" sz="1600" b="1" dirty="0">
                <a:solidFill>
                  <a:srgbClr val="000000"/>
                </a:solidFill>
                <a:latin typeface="Helvetica ligth" charset="0"/>
              </a:rPr>
              <a:t>ofertas del   Folleto </a:t>
            </a:r>
            <a:r>
              <a:rPr lang="es-MX" altLang="es-MX" sz="1600" dirty="0">
                <a:solidFill>
                  <a:srgbClr val="000000"/>
                </a:solidFill>
                <a:latin typeface="Helvetica ligth" charset="0"/>
              </a:rPr>
              <a:t>y muéstralas a tus   clientes. </a:t>
            </a:r>
            <a:endParaRPr lang="es-MX" altLang="es-MX" sz="1600" dirty="0" smtClean="0">
              <a:solidFill>
                <a:srgbClr val="000000"/>
              </a:solidFill>
              <a:latin typeface="Helvetica ligth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altLang="es-MX" sz="1600" dirty="0" smtClean="0">
                <a:solidFill>
                  <a:srgbClr val="000000"/>
                </a:solidFill>
                <a:latin typeface="Helvetica ligth" charset="0"/>
              </a:rPr>
              <a:t>Revisa </a:t>
            </a:r>
            <a:r>
              <a:rPr lang="es-MX" altLang="es-MX" sz="1600" dirty="0">
                <a:solidFill>
                  <a:srgbClr val="000000"/>
                </a:solidFill>
                <a:latin typeface="Helvetica ligth" charset="0"/>
              </a:rPr>
              <a:t>la </a:t>
            </a:r>
            <a:r>
              <a:rPr lang="es-MX" altLang="es-MX" sz="1600" b="1" dirty="0">
                <a:solidFill>
                  <a:srgbClr val="000000"/>
                </a:solidFill>
                <a:latin typeface="Helvetica ligth" charset="0"/>
              </a:rPr>
              <a:t>Hoja de   Pedido</a:t>
            </a:r>
            <a:r>
              <a:rPr lang="es-MX" altLang="es-MX" sz="1600" dirty="0">
                <a:solidFill>
                  <a:srgbClr val="000000"/>
                </a:solidFill>
                <a:latin typeface="Helvetica ligth" charset="0"/>
              </a:rPr>
              <a:t> 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th" charset="0"/>
              </a:rPr>
              <a:t>e identifica </a:t>
            </a:r>
            <a:r>
              <a:rPr lang="es-MX" altLang="es-MX" sz="1600" dirty="0">
                <a:solidFill>
                  <a:srgbClr val="000000"/>
                </a:solidFill>
                <a:latin typeface="Helvetica ligth" charset="0"/>
              </a:rPr>
              <a:t>las   </a:t>
            </a:r>
            <a:r>
              <a:rPr lang="es-MX" altLang="es-MX" sz="1600" b="1" dirty="0">
                <a:solidFill>
                  <a:srgbClr val="000000"/>
                </a:solidFill>
                <a:latin typeface="Helvetica ligth" charset="0"/>
              </a:rPr>
              <a:t>oportunidades de 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th" charset="0"/>
              </a:rPr>
              <a:t>ganancia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th" charset="0"/>
              </a:rPr>
              <a:t>. 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altLang="es-MX" sz="1600" dirty="0" smtClean="0">
                <a:solidFill>
                  <a:srgbClr val="000000"/>
                </a:solidFill>
                <a:latin typeface="Helvetica ligth" charset="0"/>
              </a:rPr>
              <a:t>Incrementa </a:t>
            </a:r>
            <a:r>
              <a:rPr lang="es-MX" altLang="es-MX" sz="1600" dirty="0">
                <a:solidFill>
                  <a:srgbClr val="000000"/>
                </a:solidFill>
                <a:latin typeface="Helvetica ligth" charset="0"/>
              </a:rPr>
              <a:t>tus ganancias   ofreciendo </a:t>
            </a:r>
            <a:r>
              <a:rPr lang="es-MX" altLang="es-MX" sz="1600" b="1" dirty="0">
                <a:solidFill>
                  <a:srgbClr val="000000"/>
                </a:solidFill>
                <a:latin typeface="Helvetica ligth" charset="0"/>
              </a:rPr>
              <a:t>2 productos   más a cada </a:t>
            </a:r>
            <a:r>
              <a:rPr lang="es-MX" altLang="es-MX" sz="1600" b="1" dirty="0" smtClean="0">
                <a:solidFill>
                  <a:srgbClr val="000000"/>
                </a:solidFill>
                <a:latin typeface="Helvetica ligth" charset="0"/>
              </a:rPr>
              <a:t>cliente</a:t>
            </a:r>
            <a:r>
              <a:rPr lang="es-MX" altLang="es-MX" sz="1600" dirty="0" smtClean="0">
                <a:solidFill>
                  <a:srgbClr val="000000"/>
                </a:solidFill>
                <a:latin typeface="Helvetica ligth" charset="0"/>
              </a:rPr>
              <a:t>.</a:t>
            </a:r>
            <a:endParaRPr kumimoji="0" lang="es-MX" altLang="es-MX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4" descr="Resultado de imagen para leras boni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t="52011" r="70901" b="35359"/>
          <a:stretch>
            <a:fillRect/>
          </a:stretch>
        </p:blipFill>
        <p:spPr bwMode="auto">
          <a:xfrm>
            <a:off x="255555" y="4885143"/>
            <a:ext cx="450850" cy="4635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5" descr="Resultado de imagen para leras boni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5" t="13957" r="32350" b="73500"/>
          <a:stretch>
            <a:fillRect/>
          </a:stretch>
        </p:blipFill>
        <p:spPr bwMode="auto">
          <a:xfrm>
            <a:off x="299198" y="3958841"/>
            <a:ext cx="427037" cy="4413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16" descr="Resultado de imagen para leras boni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9" t="13676" r="6487" b="73203"/>
          <a:stretch>
            <a:fillRect/>
          </a:stretch>
        </p:blipFill>
        <p:spPr bwMode="auto">
          <a:xfrm>
            <a:off x="271430" y="4449682"/>
            <a:ext cx="434975" cy="4286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7" descr="Resultado de imagen para leras boni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8" t="51909" r="57361" b="36002"/>
          <a:stretch>
            <a:fillRect/>
          </a:stretch>
        </p:blipFill>
        <p:spPr bwMode="auto">
          <a:xfrm>
            <a:off x="290481" y="3451746"/>
            <a:ext cx="450850" cy="4349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8" descr="Resultado de imagen para leras boni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4119" r="83609" b="72969"/>
          <a:stretch>
            <a:fillRect/>
          </a:stretch>
        </p:blipFill>
        <p:spPr bwMode="auto">
          <a:xfrm>
            <a:off x="290481" y="2884296"/>
            <a:ext cx="454025" cy="4492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714343" y="2993833"/>
            <a:ext cx="2372312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mistades</a:t>
            </a:r>
            <a:r>
              <a:rPr kumimoji="0" lang="es-MX" altLang="es-MX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: </a:t>
            </a:r>
            <a:endParaRPr kumimoji="0" lang="es-MX" altLang="es-MX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Arientes</a:t>
            </a:r>
            <a:endParaRPr kumimoji="0" lang="es-MX" altLang="es-MX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mpleo</a:t>
            </a:r>
            <a:endParaRPr kumimoji="0" lang="es-MX" altLang="es-MX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eografía</a:t>
            </a:r>
            <a:r>
              <a:rPr kumimoji="0" lang="es-MX" altLang="es-MX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 (</a:t>
            </a:r>
            <a:r>
              <a:rPr kumimoji="0" lang="es-MX" altLang="es-MX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Vecinos, maestros, etc.).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tros</a:t>
            </a:r>
            <a:r>
              <a:rPr kumimoji="0" lang="es-MX" altLang="es-MX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kumimoji="0" lang="es-MX" altLang="es-MX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(en caso de que tengas otros conocidos). </a:t>
            </a:r>
            <a:endParaRPr kumimoji="0" lang="es-MX" altLang="es-MX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2137" y="186064"/>
            <a:ext cx="6866127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2000" dirty="0">
                <a:solidFill>
                  <a:srgbClr val="000000"/>
                </a:solidFill>
                <a:latin typeface="Helvetica ligth" charset="0"/>
              </a:rPr>
              <a:t>Aplica la fórmula del éxito </a:t>
            </a:r>
            <a:r>
              <a:rPr lang="es-MX" altLang="es-MX" sz="2000" b="1" dirty="0">
                <a:solidFill>
                  <a:srgbClr val="000000"/>
                </a:solidFill>
                <a:latin typeface="Helvetica ligth" charset="0"/>
              </a:rPr>
              <a:t>1, 2, 3 </a:t>
            </a:r>
            <a:r>
              <a:rPr lang="es-MX" altLang="es-MX" sz="2000" dirty="0">
                <a:solidFill>
                  <a:srgbClr val="000000"/>
                </a:solidFill>
                <a:latin typeface="Helvetica ligth" charset="0"/>
              </a:rPr>
              <a:t>para iniciar tu Negocio</a:t>
            </a:r>
            <a:endParaRPr lang="es-MX" altLang="es-MX" sz="3200" dirty="0">
              <a:latin typeface="Arial" panose="020B0604020202020204" pitchFamily="34" charset="0"/>
            </a:endParaRPr>
          </a:p>
        </p:txBody>
      </p:sp>
      <p:cxnSp>
        <p:nvCxnSpPr>
          <p:cNvPr id="16" name="Conector recto 15"/>
          <p:cNvCxnSpPr/>
          <p:nvPr/>
        </p:nvCxnSpPr>
        <p:spPr>
          <a:xfrm flipV="1">
            <a:off x="0" y="725979"/>
            <a:ext cx="7020272" cy="17454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43812"/>
            <a:ext cx="2123367" cy="10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63" y="3880455"/>
            <a:ext cx="2123367" cy="10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4" b="20571"/>
          <a:stretch/>
        </p:blipFill>
        <p:spPr>
          <a:xfrm>
            <a:off x="7449823" y="5601563"/>
            <a:ext cx="559972" cy="438634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21887" r="76973" b="19071"/>
          <a:stretch/>
        </p:blipFill>
        <p:spPr>
          <a:xfrm>
            <a:off x="7988472" y="4843065"/>
            <a:ext cx="360147" cy="1172250"/>
          </a:xfrm>
          <a:prstGeom prst="rect">
            <a:avLst/>
          </a:prstGeom>
        </p:spPr>
      </p:pic>
      <p:pic>
        <p:nvPicPr>
          <p:cNvPr id="33" name="Picture 6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0" t="54261" r="1650" b="-1738"/>
          <a:stretch/>
        </p:blipFill>
        <p:spPr bwMode="auto">
          <a:xfrm>
            <a:off x="7035508" y="5198810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5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06" r="2665"/>
          <a:stretch/>
        </p:blipFill>
        <p:spPr>
          <a:xfrm>
            <a:off x="-36512" y="908720"/>
            <a:ext cx="9075188" cy="516350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2137" y="186064"/>
            <a:ext cx="6866127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2000" dirty="0" smtClean="0">
                <a:solidFill>
                  <a:srgbClr val="000000"/>
                </a:solidFill>
                <a:latin typeface="Helvetica ligth" charset="0"/>
              </a:rPr>
              <a:t>Tus Actividades</a:t>
            </a:r>
            <a:endParaRPr lang="es-MX" altLang="es-MX" sz="3200" dirty="0">
              <a:latin typeface="Arial" panose="020B0604020202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 flipV="1">
            <a:off x="0" y="725979"/>
            <a:ext cx="2339752" cy="17454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8819964" y="836712"/>
            <a:ext cx="324036" cy="1844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0143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18</a:t>
            </a:fld>
            <a:endParaRPr lang="es-ES"/>
          </a:p>
        </p:txBody>
      </p:sp>
      <p:sp>
        <p:nvSpPr>
          <p:cNvPr id="7" name="26 Rectángulo"/>
          <p:cNvSpPr/>
          <p:nvPr/>
        </p:nvSpPr>
        <p:spPr>
          <a:xfrm>
            <a:off x="1827" y="150041"/>
            <a:ext cx="243528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Helvetica ligth" charset="0"/>
              </a:rPr>
              <a:t>Nuestros</a:t>
            </a:r>
            <a:r>
              <a:rPr lang="en-US" sz="2000" dirty="0">
                <a:solidFill>
                  <a:srgbClr val="000000"/>
                </a:solidFill>
                <a:latin typeface="Helvetica ligth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elvetica ligth" charset="0"/>
              </a:rPr>
              <a:t>Productos</a:t>
            </a:r>
            <a:endParaRPr lang="en-US" sz="2000" dirty="0">
              <a:solidFill>
                <a:srgbClr val="000000"/>
              </a:solidFill>
              <a:latin typeface="Helvetica ligth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0" y="550151"/>
            <a:ext cx="2483768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1115" b="1656"/>
          <a:stretch/>
        </p:blipFill>
        <p:spPr>
          <a:xfrm>
            <a:off x="1043608" y="692696"/>
            <a:ext cx="7181658" cy="5487171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7884368" y="481284"/>
            <a:ext cx="648072" cy="1844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70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21804" y="764704"/>
            <a:ext cx="648072" cy="1844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ectángulo 19"/>
          <p:cNvSpPr/>
          <p:nvPr/>
        </p:nvSpPr>
        <p:spPr>
          <a:xfrm>
            <a:off x="82137" y="186064"/>
            <a:ext cx="6866127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2000" dirty="0" smtClean="0">
                <a:solidFill>
                  <a:srgbClr val="000000"/>
                </a:solidFill>
                <a:latin typeface="Helvetica ligth" charset="0"/>
              </a:rPr>
              <a:t>Conoce tu Folleto</a:t>
            </a:r>
            <a:endParaRPr lang="es-MX" altLang="es-MX" sz="3200" dirty="0">
              <a:latin typeface="Arial" panose="020B0604020202020204" pitchFamily="34" charset="0"/>
            </a:endParaRPr>
          </a:p>
        </p:txBody>
      </p:sp>
      <p:cxnSp>
        <p:nvCxnSpPr>
          <p:cNvPr id="21" name="Conector recto 20"/>
          <p:cNvCxnSpPr/>
          <p:nvPr/>
        </p:nvCxnSpPr>
        <p:spPr>
          <a:xfrm flipV="1">
            <a:off x="0" y="725979"/>
            <a:ext cx="2339752" cy="17454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964" t="20823" r="47379" b="6295"/>
          <a:stretch/>
        </p:blipFill>
        <p:spPr>
          <a:xfrm>
            <a:off x="3923073" y="186064"/>
            <a:ext cx="4996540" cy="58292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707049" y="111480"/>
            <a:ext cx="504056" cy="938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1" descr="C:\Users\UMC148\Documents\FCesMAS\Folleto y HP\C18\JPGS_C18\C18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303563">
            <a:off x="573497" y="1290310"/>
            <a:ext cx="2669887" cy="41539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2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2937"/>
          <a:stretch/>
        </p:blipFill>
        <p:spPr>
          <a:xfrm>
            <a:off x="-108520" y="-171400"/>
            <a:ext cx="9281120" cy="640536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42001" y="4293096"/>
            <a:ext cx="8867328" cy="10801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 Regular"/>
              </a:rPr>
              <a:t>¡BIENVENIDAS!</a:t>
            </a:r>
          </a:p>
          <a:p>
            <a:pPr algn="ctr"/>
            <a:r>
              <a:rPr lang="es-MX" sz="8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 Regular"/>
              </a:rPr>
              <a:t>Fullerettes</a:t>
            </a:r>
            <a:r>
              <a:rPr lang="es-MX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 Regular"/>
              </a:rPr>
              <a:t> </a:t>
            </a:r>
            <a:endParaRPr lang="es-MX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nze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820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muj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r="11671"/>
          <a:stretch/>
        </p:blipFill>
        <p:spPr bwMode="auto">
          <a:xfrm>
            <a:off x="4997905" y="332655"/>
            <a:ext cx="4110599" cy="59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421" y="472572"/>
            <a:ext cx="5751909" cy="195646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normAutofit/>
          </a:bodyPr>
          <a:lstStyle/>
          <a:p>
            <a:pPr defTabSz="914400" eaLnBrk="0" fontAlgn="base" hangingPunct="0">
              <a:spcAft>
                <a:spcPts val="600"/>
              </a:spcAft>
            </a:pPr>
            <a:r>
              <a:rPr lang="es-MX" altLang="es-MX" sz="2800" b="1" dirty="0">
                <a:solidFill>
                  <a:srgbClr val="C4A360"/>
                </a:solidFill>
                <a:latin typeface="Helvetica Light"/>
                <a:ea typeface="+mn-ea"/>
                <a:cs typeface="Corbel"/>
              </a:rPr>
              <a:t>Anota los productos </a:t>
            </a:r>
            <a:r>
              <a:rPr lang="es-MX" altLang="es-MX" sz="2800" dirty="0">
                <a:latin typeface="Helvetica Light"/>
                <a:ea typeface="+mn-ea"/>
                <a:cs typeface="Corbel"/>
              </a:rPr>
              <a:t>que soliciten tus Clientes para entregar tu Pedido a tu </a:t>
            </a:r>
            <a:r>
              <a:rPr lang="es-MX" altLang="es-MX" sz="2800" dirty="0" smtClean="0">
                <a:latin typeface="Helvetica Light"/>
                <a:ea typeface="+mn-ea"/>
                <a:cs typeface="Corbel"/>
              </a:rPr>
              <a:t>Coordinador utilizando la </a:t>
            </a:r>
            <a:r>
              <a:rPr lang="es-MX" altLang="es-MX" sz="2800" b="1" dirty="0" smtClean="0">
                <a:solidFill>
                  <a:srgbClr val="C4A360"/>
                </a:solidFill>
                <a:latin typeface="Helvetica Light"/>
                <a:ea typeface="+mn-ea"/>
                <a:cs typeface="Corbel"/>
              </a:rPr>
              <a:t>Hoja de Pedido</a:t>
            </a:r>
            <a:endParaRPr lang="es-MX" altLang="es-MX" sz="2800" b="1" dirty="0">
              <a:solidFill>
                <a:srgbClr val="C4A360"/>
              </a:solidFill>
              <a:latin typeface="Helvetica Light"/>
              <a:ea typeface="+mn-ea"/>
              <a:cs typeface="Corbel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323528" y="2947497"/>
            <a:ext cx="478802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s-MX" altLang="es-MX" sz="2000" b="1" dirty="0" smtClean="0">
                <a:latin typeface="Helvetica Light"/>
                <a:cs typeface="Corbel"/>
              </a:rPr>
              <a:t>Además encuentra Ofertas </a:t>
            </a:r>
            <a:r>
              <a:rPr lang="es-MX" altLang="es-MX" sz="2000" b="1" dirty="0">
                <a:latin typeface="Helvetica Light"/>
                <a:cs typeface="Corbel"/>
              </a:rPr>
              <a:t>especiales que te darán más </a:t>
            </a:r>
            <a:r>
              <a:rPr lang="es-MX" altLang="es-MX" sz="2000" b="1" dirty="0" smtClean="0">
                <a:latin typeface="Helvetica Light"/>
                <a:cs typeface="Corbel"/>
              </a:rPr>
              <a:t>ganancia </a:t>
            </a:r>
            <a:endParaRPr lang="es-MX" altLang="es-MX" sz="2000" b="1" dirty="0">
              <a:latin typeface="Helvetica Light"/>
              <a:cs typeface="Corbel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s-MX" altLang="es-MX" sz="2000" b="1" dirty="0" smtClean="0">
                <a:solidFill>
                  <a:srgbClr val="000000"/>
                </a:solidFill>
                <a:latin typeface="Helvetica Ligth"/>
              </a:rPr>
              <a:t> </a:t>
            </a:r>
            <a:endParaRPr kumimoji="0" lang="es-MX" altLang="es-MX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Ligth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701">
            <a:off x="6084168" y="3190502"/>
            <a:ext cx="2285143" cy="29375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57" b="91730" l="7962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7" t="7490" r="9715" b="7997"/>
          <a:stretch/>
        </p:blipFill>
        <p:spPr bwMode="auto">
          <a:xfrm>
            <a:off x="1331640" y="3964961"/>
            <a:ext cx="2379881" cy="196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Rectángulo"/>
          <p:cNvSpPr/>
          <p:nvPr/>
        </p:nvSpPr>
        <p:spPr>
          <a:xfrm rot="21365649">
            <a:off x="1451150" y="4568883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Helvetica Light" panose="020B0500000000000000"/>
              </a:rPr>
              <a:t>Revisa </a:t>
            </a:r>
            <a:r>
              <a:rPr lang="es-MX" dirty="0">
                <a:latin typeface="Helvetica Light" panose="020B0500000000000000"/>
              </a:rPr>
              <a:t>cada Campaña tu Hoja de Pedido</a:t>
            </a:r>
            <a:endParaRPr lang="es-MX" dirty="0">
              <a:latin typeface="Helvetica Ligh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762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823" r="3252" b="77035"/>
          <a:stretch/>
        </p:blipFill>
        <p:spPr>
          <a:xfrm>
            <a:off x="0" y="2887003"/>
            <a:ext cx="9012443" cy="2597249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91047" y="1110421"/>
            <a:ext cx="83917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/>
            <a:r>
              <a:rPr lang="es-ES" dirty="0">
                <a:latin typeface="Helvetica Light"/>
                <a:cs typeface="Corbel"/>
              </a:rPr>
              <a:t>1.- Coloca tus datos personales en la parte superior de la Hoja de Pedido. </a:t>
            </a:r>
            <a:r>
              <a:rPr lang="es-MX" dirty="0">
                <a:latin typeface="Helvetica Light"/>
                <a:cs typeface="Corbel"/>
              </a:rPr>
              <a:t>Recuerda poner tu número de </a:t>
            </a:r>
            <a:r>
              <a:rPr lang="es-MX" dirty="0" err="1">
                <a:latin typeface="Helvetica Light"/>
                <a:cs typeface="Corbel"/>
              </a:rPr>
              <a:t>Fullerette</a:t>
            </a:r>
            <a:r>
              <a:rPr lang="es-MX" dirty="0">
                <a:latin typeface="Helvetica Light"/>
                <a:cs typeface="Corbel"/>
              </a:rPr>
              <a:t> </a:t>
            </a:r>
            <a:endParaRPr lang="es-MX" dirty="0" smtClean="0">
              <a:latin typeface="Helvetica Light"/>
              <a:cs typeface="Corbel"/>
            </a:endParaRPr>
          </a:p>
          <a:p>
            <a:pPr marL="180975" indent="-180975" algn="just"/>
            <a:endParaRPr lang="es-MX" dirty="0" smtClean="0">
              <a:latin typeface="Helvetica Light"/>
              <a:cs typeface="Corbe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3968" y="2996952"/>
            <a:ext cx="3240360" cy="360040"/>
          </a:xfrm>
          <a:prstGeom prst="rect">
            <a:avLst/>
          </a:prstGeom>
          <a:noFill/>
          <a:ln w="57150">
            <a:solidFill>
              <a:srgbClr val="1B04A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Flecha abajo 2"/>
          <p:cNvSpPr/>
          <p:nvPr/>
        </p:nvSpPr>
        <p:spPr>
          <a:xfrm>
            <a:off x="4815399" y="2397633"/>
            <a:ext cx="450298" cy="53998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Cómo enviar tu Pedido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0" y="657562"/>
            <a:ext cx="5025122" cy="174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1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22</a:t>
            </a:fld>
            <a:endParaRPr lang="es-E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3" r="1844"/>
          <a:stretch/>
        </p:blipFill>
        <p:spPr>
          <a:xfrm>
            <a:off x="4139952" y="1248012"/>
            <a:ext cx="4968552" cy="4987924"/>
          </a:xfrm>
          <a:prstGeom prst="rect">
            <a:avLst/>
          </a:prstGeom>
        </p:spPr>
      </p:pic>
      <p:sp>
        <p:nvSpPr>
          <p:cNvPr id="18" name="Elipse 17"/>
          <p:cNvSpPr/>
          <p:nvPr/>
        </p:nvSpPr>
        <p:spPr>
          <a:xfrm>
            <a:off x="8206291" y="5629025"/>
            <a:ext cx="851837" cy="608287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8285722" y="5050637"/>
            <a:ext cx="692973" cy="504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  <a:latin typeface="Helvetica Light"/>
                <a:cs typeface="Corbel"/>
              </a:rPr>
              <a:t>a)</a:t>
            </a:r>
          </a:p>
        </p:txBody>
      </p:sp>
      <p:sp>
        <p:nvSpPr>
          <p:cNvPr id="20" name="Elipse 19"/>
          <p:cNvSpPr/>
          <p:nvPr/>
        </p:nvSpPr>
        <p:spPr>
          <a:xfrm>
            <a:off x="4879548" y="5020738"/>
            <a:ext cx="851837" cy="608287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 22"/>
          <p:cNvSpPr/>
          <p:nvPr/>
        </p:nvSpPr>
        <p:spPr>
          <a:xfrm>
            <a:off x="4139952" y="4603599"/>
            <a:ext cx="840977" cy="6840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Helvetica Light"/>
                <a:cs typeface="Corbel"/>
              </a:rPr>
              <a:t>b)</a:t>
            </a:r>
            <a:endParaRPr lang="es-MX" sz="3200" b="1" dirty="0">
              <a:solidFill>
                <a:srgbClr val="FF0000"/>
              </a:solidFill>
              <a:latin typeface="Helvetica Light"/>
              <a:cs typeface="Corbel"/>
            </a:endParaRPr>
          </a:p>
        </p:txBody>
      </p:sp>
      <p:sp>
        <p:nvSpPr>
          <p:cNvPr id="9" name="2 Rectángulo"/>
          <p:cNvSpPr/>
          <p:nvPr/>
        </p:nvSpPr>
        <p:spPr>
          <a:xfrm>
            <a:off x="107504" y="1205268"/>
            <a:ext cx="3779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charset="0"/>
              <a:buNone/>
            </a:pPr>
            <a:r>
              <a:rPr lang="es-ES" dirty="0">
                <a:latin typeface="Helvetica Light"/>
                <a:cs typeface="Corbel"/>
              </a:rPr>
              <a:t>2.- </a:t>
            </a:r>
            <a:r>
              <a:rPr lang="es-ES" dirty="0" smtClean="0">
                <a:latin typeface="Helvetica Light"/>
                <a:cs typeface="Corbel"/>
              </a:rPr>
              <a:t>En tu Folleto, busca el </a:t>
            </a:r>
            <a:r>
              <a:rPr lang="es-ES" dirty="0">
                <a:latin typeface="Helvetica Light"/>
                <a:cs typeface="Corbel"/>
              </a:rPr>
              <a:t>producto </a:t>
            </a:r>
            <a:r>
              <a:rPr lang="es-ES" dirty="0" smtClean="0">
                <a:latin typeface="Helvetica Light"/>
                <a:cs typeface="Corbel"/>
              </a:rPr>
              <a:t>de tu Cliente e identifica:</a:t>
            </a:r>
          </a:p>
          <a:p>
            <a:pPr marL="180975" indent="-180975" algn="just">
              <a:buFont typeface="Arial" charset="0"/>
              <a:buNone/>
            </a:pPr>
            <a:endParaRPr lang="es-ES" dirty="0">
              <a:latin typeface="Helvetica Light"/>
              <a:cs typeface="Corbel"/>
            </a:endParaRPr>
          </a:p>
          <a:p>
            <a:pPr marL="703262" lvl="1" indent="-34290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Helvetica Light"/>
                <a:cs typeface="Corbel"/>
              </a:rPr>
              <a:t>Número </a:t>
            </a:r>
            <a:r>
              <a:rPr lang="es-ES" dirty="0">
                <a:latin typeface="Helvetica Light"/>
                <a:cs typeface="Corbel"/>
              </a:rPr>
              <a:t>de </a:t>
            </a:r>
            <a:r>
              <a:rPr lang="es-ES" dirty="0" smtClean="0">
                <a:latin typeface="Helvetica Light"/>
                <a:cs typeface="Corbel"/>
              </a:rPr>
              <a:t>página</a:t>
            </a:r>
          </a:p>
          <a:p>
            <a:pPr marL="703262" lvl="1" indent="-342900" algn="just">
              <a:buFont typeface="Arial" panose="020B0604020202020204" pitchFamily="34" charset="0"/>
              <a:buChar char="•"/>
            </a:pPr>
            <a:endParaRPr lang="es-ES" dirty="0">
              <a:latin typeface="Helvetica Light"/>
              <a:cs typeface="Corbel"/>
            </a:endParaRPr>
          </a:p>
          <a:p>
            <a:pPr marL="703262" lvl="1" indent="-34290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Helvetica Light"/>
                <a:cs typeface="Corbel"/>
              </a:rPr>
              <a:t>La clave </a:t>
            </a:r>
            <a:r>
              <a:rPr lang="es-ES" dirty="0">
                <a:latin typeface="Helvetica Light"/>
                <a:cs typeface="Corbel"/>
              </a:rPr>
              <a:t>del </a:t>
            </a:r>
            <a:r>
              <a:rPr lang="es-ES" dirty="0" smtClean="0">
                <a:latin typeface="Helvetica Light"/>
                <a:cs typeface="Corbel"/>
              </a:rPr>
              <a:t>producto</a:t>
            </a:r>
            <a:endParaRPr lang="es-ES" dirty="0">
              <a:latin typeface="Helvetica Light"/>
              <a:cs typeface="Corbel"/>
            </a:endParaRPr>
          </a:p>
          <a:p>
            <a:pPr marL="542925" lvl="1" indent="-182563" algn="just">
              <a:buFont typeface="Arial" charset="0"/>
              <a:buAutoNum type="alphaLcParenR"/>
            </a:pPr>
            <a:endParaRPr lang="es-ES" dirty="0">
              <a:latin typeface="Helvetica Light"/>
              <a:cs typeface="Corbe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Cómo enviar tu Pedido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22" name="Conector recto 21"/>
          <p:cNvCxnSpPr/>
          <p:nvPr/>
        </p:nvCxnSpPr>
        <p:spPr>
          <a:xfrm flipV="1">
            <a:off x="0" y="657562"/>
            <a:ext cx="5025122" cy="174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23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751" r="48650" b="47933"/>
          <a:stretch/>
        </p:blipFill>
        <p:spPr>
          <a:xfrm>
            <a:off x="5064196" y="825046"/>
            <a:ext cx="3711701" cy="5268250"/>
          </a:xfrm>
          <a:prstGeom prst="rect">
            <a:avLst/>
          </a:prstGeom>
        </p:spPr>
      </p:pic>
      <p:sp>
        <p:nvSpPr>
          <p:cNvPr id="12" name="2 Rectángulo"/>
          <p:cNvSpPr/>
          <p:nvPr/>
        </p:nvSpPr>
        <p:spPr>
          <a:xfrm>
            <a:off x="226846" y="1049025"/>
            <a:ext cx="44790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charset="0"/>
              <a:buNone/>
            </a:pPr>
            <a:r>
              <a:rPr lang="es-ES" dirty="0">
                <a:latin typeface="Helvetica Light"/>
                <a:cs typeface="Corbel"/>
              </a:rPr>
              <a:t>3</a:t>
            </a:r>
            <a:r>
              <a:rPr lang="es-ES" dirty="0" smtClean="0">
                <a:latin typeface="Helvetica Light"/>
                <a:cs typeface="Corbel"/>
              </a:rPr>
              <a:t>.- Una vez que hayas encontrado los datos del Folleto, en la Hoja de Pedido busca: </a:t>
            </a:r>
            <a:endParaRPr lang="es-ES" dirty="0">
              <a:latin typeface="Helvetica Light"/>
              <a:cs typeface="Corbel"/>
            </a:endParaRPr>
          </a:p>
          <a:p>
            <a:pPr marL="542925" lvl="1" indent="-182563" algn="just">
              <a:buFont typeface="Arial" charset="0"/>
              <a:buAutoNum type="alphaLcParenR"/>
            </a:pPr>
            <a:endParaRPr lang="es-ES" dirty="0">
              <a:latin typeface="Helvetica Light"/>
              <a:cs typeface="Corbel"/>
            </a:endParaRPr>
          </a:p>
          <a:p>
            <a:pPr marL="542925" lvl="1" indent="-182563" algn="just">
              <a:buFont typeface="Arial" charset="0"/>
              <a:buAutoNum type="alphaLcParenR"/>
            </a:pPr>
            <a:r>
              <a:rPr lang="es-ES" dirty="0" smtClean="0">
                <a:latin typeface="Helvetica Light"/>
                <a:cs typeface="Corbel"/>
              </a:rPr>
              <a:t>El número de Página</a:t>
            </a:r>
          </a:p>
          <a:p>
            <a:pPr marL="542925" lvl="1" indent="-182563" algn="just">
              <a:buFont typeface="Arial" charset="0"/>
              <a:buAutoNum type="alphaLcParenR"/>
            </a:pPr>
            <a:endParaRPr lang="es-ES" dirty="0" smtClean="0">
              <a:latin typeface="Helvetica Light"/>
              <a:cs typeface="Corbel"/>
            </a:endParaRPr>
          </a:p>
          <a:p>
            <a:pPr marL="542925" lvl="1" indent="-182563" algn="just">
              <a:buFont typeface="Arial" charset="0"/>
              <a:buAutoNum type="alphaLcParenR"/>
            </a:pPr>
            <a:r>
              <a:rPr lang="es-ES" dirty="0" smtClean="0">
                <a:latin typeface="Helvetica Light"/>
                <a:cs typeface="Corbel"/>
              </a:rPr>
              <a:t>La clave del producto </a:t>
            </a:r>
          </a:p>
          <a:p>
            <a:pPr marL="542925" lvl="1" indent="-182563" algn="just">
              <a:buFont typeface="Arial" charset="0"/>
              <a:buAutoNum type="alphaLcParenR"/>
            </a:pPr>
            <a:endParaRPr lang="es-ES" dirty="0" smtClean="0">
              <a:latin typeface="Helvetica Light"/>
              <a:cs typeface="Corbel"/>
            </a:endParaRPr>
          </a:p>
          <a:p>
            <a:pPr marL="542925" lvl="1" indent="-182563" algn="just">
              <a:buFont typeface="Arial" charset="0"/>
              <a:buAutoNum type="alphaLcParenR"/>
            </a:pPr>
            <a:r>
              <a:rPr lang="es-ES" dirty="0" smtClean="0">
                <a:latin typeface="Helvetica Light"/>
                <a:cs typeface="Corbel"/>
              </a:rPr>
              <a:t>Escribe la cantidad de unidades  </a:t>
            </a:r>
            <a:endParaRPr lang="es-ES" dirty="0">
              <a:latin typeface="Helvetica Light"/>
              <a:cs typeface="Corbel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352228" y="825046"/>
            <a:ext cx="3024336" cy="515722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/>
          <p:cNvSpPr/>
          <p:nvPr/>
        </p:nvSpPr>
        <p:spPr>
          <a:xfrm>
            <a:off x="5424236" y="2924944"/>
            <a:ext cx="648072" cy="360040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/>
          <p:cNvSpPr/>
          <p:nvPr/>
        </p:nvSpPr>
        <p:spPr>
          <a:xfrm rot="5400000">
            <a:off x="7826978" y="2778114"/>
            <a:ext cx="480394" cy="677365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/>
          <p:cNvSpPr/>
          <p:nvPr/>
        </p:nvSpPr>
        <p:spPr>
          <a:xfrm>
            <a:off x="4588834" y="687466"/>
            <a:ext cx="864605" cy="7908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  <a:latin typeface="Helvetica Light"/>
                <a:cs typeface="Corbel"/>
              </a:rPr>
              <a:t>a)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4690247" y="2709523"/>
            <a:ext cx="864605" cy="7908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Helvetica Light"/>
                <a:cs typeface="Corbel"/>
              </a:rPr>
              <a:t>b)</a:t>
            </a:r>
            <a:endParaRPr lang="es-MX" sz="3200" b="1" dirty="0">
              <a:solidFill>
                <a:srgbClr val="FF0000"/>
              </a:solidFill>
              <a:latin typeface="Helvetica Light"/>
              <a:cs typeface="Corbel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243899" y="2847697"/>
            <a:ext cx="864605" cy="7908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Helvetica Light"/>
                <a:cs typeface="Corbel"/>
              </a:rPr>
              <a:t>c)</a:t>
            </a:r>
            <a:endParaRPr lang="es-MX" sz="3200" b="1" dirty="0">
              <a:solidFill>
                <a:srgbClr val="FF0000"/>
              </a:solidFill>
              <a:latin typeface="Helvetica Light"/>
              <a:cs typeface="Corbel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452320" y="2169463"/>
            <a:ext cx="504056" cy="3954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1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Cómo enviar tu Pedido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29" name="Conector recto 28"/>
          <p:cNvCxnSpPr/>
          <p:nvPr/>
        </p:nvCxnSpPr>
        <p:spPr>
          <a:xfrm flipV="1">
            <a:off x="0" y="657562"/>
            <a:ext cx="5025122" cy="174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91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24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4"/>
          <a:stretch/>
        </p:blipFill>
        <p:spPr>
          <a:xfrm>
            <a:off x="611560" y="1691155"/>
            <a:ext cx="3254896" cy="201153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29691" y="3789040"/>
            <a:ext cx="4325764" cy="20059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C4A360"/>
                </a:solidFill>
                <a:latin typeface="Helvetica Ligth"/>
              </a:rPr>
              <a:t>Gana MÁS</a:t>
            </a: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Helvetica Ligth"/>
              </a:rPr>
              <a:t>Aprovecha </a:t>
            </a:r>
            <a:r>
              <a:rPr lang="es-MX" b="1" dirty="0" smtClean="0">
                <a:solidFill>
                  <a:srgbClr val="000000"/>
                </a:solidFill>
                <a:latin typeface="Helvetica Ligth"/>
              </a:rPr>
              <a:t>precios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 </a:t>
            </a:r>
            <a:r>
              <a:rPr lang="es-MX" b="1" dirty="0" smtClean="0">
                <a:solidFill>
                  <a:srgbClr val="000000"/>
                </a:solidFill>
                <a:latin typeface="Helvetica Ligth"/>
              </a:rPr>
              <a:t>especiales 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en 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productos nuevos </a:t>
            </a:r>
            <a:r>
              <a:rPr lang="es-MX" b="1" dirty="0" smtClean="0">
                <a:solidFill>
                  <a:srgbClr val="000000"/>
                </a:solidFill>
                <a:latin typeface="Helvetica Ligth"/>
              </a:rPr>
              <a:t>en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su Campaña de introducción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. Además en ocasiones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podrán contar con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 puntos dobles, acumula y gana  cuartas gratis, entre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otros beneficios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.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6" t="4189" r="2292" b="53916"/>
          <a:stretch/>
        </p:blipFill>
        <p:spPr>
          <a:xfrm>
            <a:off x="5538936" y="1143609"/>
            <a:ext cx="2376264" cy="281929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499992" y="4040702"/>
            <a:ext cx="44541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C4A360"/>
                </a:solidFill>
                <a:latin typeface="Helvetica Ligth"/>
              </a:rPr>
              <a:t>Venta Anticipada</a:t>
            </a:r>
          </a:p>
          <a:p>
            <a:pPr algn="ctr"/>
            <a:r>
              <a:rPr lang="es-MX" dirty="0">
                <a:solidFill>
                  <a:srgbClr val="000000"/>
                </a:solidFill>
                <a:latin typeface="Helvetica Ligth"/>
              </a:rPr>
              <a:t>Adquiere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p</a:t>
            </a:r>
            <a:r>
              <a:rPr lang="es-MX" b="1" dirty="0" smtClean="0">
                <a:solidFill>
                  <a:srgbClr val="000000"/>
                </a:solidFill>
                <a:latin typeface="Helvetica Ligth"/>
              </a:rPr>
              <a:t>roductos nuevos 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antes de su 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lanzamiento 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a 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precios bajos 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y obtén una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ganancia mayor al 30% o 20% regular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. </a:t>
            </a:r>
          </a:p>
          <a:p>
            <a:pPr algn="ctr"/>
            <a:r>
              <a:rPr lang="es-MX" dirty="0">
                <a:solidFill>
                  <a:srgbClr val="000000"/>
                </a:solidFill>
                <a:latin typeface="Helvetica Ligth"/>
              </a:rPr>
              <a:t>¡Úsala como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herramienta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 para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demostrar y enamorar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!.</a:t>
            </a:r>
            <a:endParaRPr lang="es-MX" dirty="0">
              <a:solidFill>
                <a:srgbClr val="000000"/>
              </a:solidFill>
              <a:latin typeface="Helvetica Ligth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Ofertas de las Hoja de Pedido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14" name="Conector recto 13"/>
          <p:cNvCxnSpPr/>
          <p:nvPr/>
        </p:nvCxnSpPr>
        <p:spPr>
          <a:xfrm flipV="1">
            <a:off x="0" y="657562"/>
            <a:ext cx="5025122" cy="174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2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25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46522"/>
            <a:ext cx="2376264" cy="305464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24464" y="4054042"/>
            <a:ext cx="36226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b="1" dirty="0">
                <a:solidFill>
                  <a:srgbClr val="C4A360"/>
                </a:solidFill>
                <a:latin typeface="Helvetica Ligth"/>
              </a:rPr>
              <a:t>Oferta Pruébame </a:t>
            </a: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Helvetica Ligth"/>
              </a:rPr>
              <a:t>Adquiere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productos líder 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que 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te servirán para Demostrar, Enamorar, Convencer y 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Vender a tus Clientes.</a:t>
            </a:r>
            <a:endParaRPr lang="es-MX" dirty="0">
              <a:solidFill>
                <a:srgbClr val="000000"/>
              </a:solidFill>
              <a:latin typeface="Helvetica Ligth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7467" y="848310"/>
            <a:ext cx="2622440" cy="337110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749480" y="3915542"/>
            <a:ext cx="36834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C4A360"/>
                </a:solidFill>
                <a:latin typeface="Helvetica Ligth"/>
              </a:rPr>
              <a:t>Gran Oportunidad</a:t>
            </a:r>
          </a:p>
          <a:p>
            <a:pPr algn="ctr"/>
            <a:r>
              <a:rPr lang="es-MX" b="1" dirty="0" smtClean="0">
                <a:solidFill>
                  <a:srgbClr val="000000"/>
                </a:solidFill>
                <a:latin typeface="Helvetica Ligth"/>
              </a:rPr>
              <a:t>Acumula puntos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 con la venta que haces del Folleto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y </a:t>
            </a:r>
            <a:r>
              <a:rPr lang="es-MX" b="1" dirty="0" smtClean="0">
                <a:solidFill>
                  <a:srgbClr val="000000"/>
                </a:solidFill>
                <a:latin typeface="Helvetica Ligth"/>
              </a:rPr>
              <a:t>gana más 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obteniendo 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descuentos 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atractivos </a:t>
            </a:r>
            <a:r>
              <a:rPr lang="es-MX" dirty="0">
                <a:solidFill>
                  <a:srgbClr val="000000"/>
                </a:solidFill>
                <a:latin typeface="Helvetica Ligth"/>
              </a:rPr>
              <a:t>en productos estrella de acuerdo al nivel 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alcanzado.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Ofertas de las Hoja de Pedido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0" y="657562"/>
            <a:ext cx="5025122" cy="174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63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0861" y="4419921"/>
            <a:ext cx="4259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solidFill>
                  <a:srgbClr val="C4A360"/>
                </a:solidFill>
                <a:latin typeface="Helvetica Ligth"/>
              </a:rPr>
              <a:t>Súper Venta </a:t>
            </a:r>
            <a:r>
              <a:rPr lang="es-MX" b="1" dirty="0" err="1" smtClean="0">
                <a:solidFill>
                  <a:srgbClr val="C4A360"/>
                </a:solidFill>
                <a:latin typeface="Helvetica Ligth"/>
              </a:rPr>
              <a:t>Excluisva</a:t>
            </a:r>
            <a:r>
              <a:rPr lang="es-MX" b="1" dirty="0" smtClean="0">
                <a:solidFill>
                  <a:srgbClr val="C4A360"/>
                </a:solidFill>
                <a:latin typeface="Helvetica Ligth"/>
              </a:rPr>
              <a:t> </a:t>
            </a:r>
            <a:r>
              <a:rPr lang="es-MX" b="1" dirty="0">
                <a:solidFill>
                  <a:srgbClr val="C4A360"/>
                </a:solidFill>
                <a:latin typeface="Helvetica Ligth"/>
              </a:rPr>
              <a:t>para </a:t>
            </a:r>
            <a:r>
              <a:rPr lang="es-MX" b="1" dirty="0" err="1">
                <a:solidFill>
                  <a:srgbClr val="C4A360"/>
                </a:solidFill>
                <a:latin typeface="Helvetica Ligth"/>
              </a:rPr>
              <a:t>Fullerettes</a:t>
            </a:r>
            <a:endParaRPr lang="es-MX" b="1" dirty="0">
              <a:solidFill>
                <a:srgbClr val="C4A360"/>
              </a:solidFill>
              <a:latin typeface="Helvetica Ligth"/>
            </a:endParaRPr>
          </a:p>
          <a:p>
            <a:pPr algn="ctr"/>
            <a:r>
              <a:rPr lang="es-MX" dirty="0">
                <a:solidFill>
                  <a:srgbClr val="000000"/>
                </a:solidFill>
                <a:latin typeface="Helvetica Ligth"/>
              </a:rPr>
              <a:t>Encuentra fabulosos </a:t>
            </a:r>
            <a:r>
              <a:rPr lang="es-MX" b="1" dirty="0">
                <a:solidFill>
                  <a:srgbClr val="000000"/>
                </a:solidFill>
                <a:latin typeface="Helvetica Ligth"/>
              </a:rPr>
              <a:t>productos </a:t>
            </a:r>
            <a:r>
              <a:rPr lang="es-MX" b="1" dirty="0" smtClean="0">
                <a:solidFill>
                  <a:srgbClr val="000000"/>
                </a:solidFill>
                <a:latin typeface="Helvetica Ligth"/>
              </a:rPr>
              <a:t>líderes a un súper precio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. </a:t>
            </a:r>
          </a:p>
          <a:p>
            <a:pPr algn="ctr"/>
            <a:r>
              <a:rPr lang="es-MX" u="sng" dirty="0" smtClean="0">
                <a:solidFill>
                  <a:srgbClr val="000000"/>
                </a:solidFill>
                <a:latin typeface="Helvetica Ligth"/>
              </a:rPr>
              <a:t>Véndelos </a:t>
            </a:r>
            <a:r>
              <a:rPr lang="es-MX" u="sng" dirty="0">
                <a:solidFill>
                  <a:srgbClr val="000000"/>
                </a:solidFill>
                <a:latin typeface="Helvetica Ligth"/>
              </a:rPr>
              <a:t>a precio </a:t>
            </a:r>
            <a:r>
              <a:rPr lang="es-MX" u="sng" dirty="0" smtClean="0">
                <a:solidFill>
                  <a:srgbClr val="000000"/>
                </a:solidFill>
                <a:latin typeface="Helvetica Ligth"/>
              </a:rPr>
              <a:t>Folleto</a:t>
            </a:r>
            <a:r>
              <a:rPr lang="es-MX" dirty="0" smtClean="0">
                <a:solidFill>
                  <a:srgbClr val="000000"/>
                </a:solidFill>
                <a:latin typeface="Helvetica Ligth"/>
              </a:rPr>
              <a:t>.</a:t>
            </a:r>
            <a:endParaRPr lang="es-MX" dirty="0">
              <a:solidFill>
                <a:srgbClr val="000000"/>
              </a:solidFill>
              <a:latin typeface="Helvetica Ligth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2290422" cy="2944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68760"/>
            <a:ext cx="2385237" cy="306618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644008" y="4401115"/>
            <a:ext cx="426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b="1" dirty="0">
                <a:solidFill>
                  <a:srgbClr val="C4A360"/>
                </a:solidFill>
                <a:latin typeface="Helvetica Ligth"/>
              </a:rPr>
              <a:t>Ayudas de Venta </a:t>
            </a:r>
          </a:p>
          <a:p>
            <a:pPr algn="ctr"/>
            <a:r>
              <a:rPr lang="es-MX" dirty="0">
                <a:solidFill>
                  <a:srgbClr val="000000"/>
                </a:solidFill>
                <a:latin typeface="Helvetica Ligth"/>
              </a:rPr>
              <a:t>Herramientas que puedes adquirir para incrementar tus ventas cada Campaña.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Ofertas de las Hoja de Pedido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0" y="657562"/>
            <a:ext cx="5025122" cy="174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6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26" y="3285032"/>
            <a:ext cx="5904656" cy="2368919"/>
          </a:xfrm>
        </p:spPr>
        <p:txBody>
          <a:bodyPr>
            <a:noAutofit/>
          </a:bodyPr>
          <a:lstStyle/>
          <a:p>
            <a:r>
              <a:rPr lang="es-MX" sz="4800" dirty="0" smtClean="0">
                <a:latin typeface="Cinzel Regular"/>
              </a:rPr>
              <a:t>Usa la increíble </a:t>
            </a:r>
            <a:r>
              <a:rPr lang="es-MX" sz="4800" b="1" dirty="0" smtClean="0">
                <a:latin typeface="Cinzel Regular"/>
              </a:rPr>
              <a:t>app Soy </a:t>
            </a:r>
            <a:r>
              <a:rPr lang="es-MX" sz="4800" b="1" dirty="0" err="1" smtClean="0">
                <a:latin typeface="Cinzel Regular"/>
              </a:rPr>
              <a:t>Fullerette</a:t>
            </a:r>
            <a:r>
              <a:rPr lang="es-MX" sz="4800" b="1" dirty="0" smtClean="0">
                <a:latin typeface="Cinzel Regular"/>
              </a:rPr>
              <a:t> </a:t>
            </a:r>
            <a:endParaRPr lang="es-MX" sz="4800" b="1" dirty="0">
              <a:solidFill>
                <a:srgbClr val="C4A360"/>
              </a:solidFill>
              <a:latin typeface="Cinzel Regular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364088" y="787043"/>
            <a:ext cx="3933682" cy="5448451"/>
            <a:chOff x="-180528" y="821720"/>
            <a:chExt cx="3933682" cy="5448451"/>
          </a:xfrm>
        </p:grpSpPr>
        <p:pic>
          <p:nvPicPr>
            <p:cNvPr id="7" name="Picture 4" descr="http://previews.123rf.com/images/maridav/maridav1103/maridav110300007/9096412-Success-Successful-businesswoman-cheering-and-dancing-celebrating-victory-Dynamic-high-angle-view-of-Stock-Phot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11" b="97989" l="512" r="98465">
                          <a14:foregroundMark x1="54517" y1="48615" x2="8727" y2="10538"/>
                          <a14:foregroundMark x1="76982" y1="62644" x2="88619" y2="44253"/>
                          <a14:foregroundMark x1="73913" y1="69061" x2="84399" y2="56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1019876"/>
              <a:ext cx="3933682" cy="525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20 Grupo"/>
            <p:cNvGrpSpPr/>
            <p:nvPr/>
          </p:nvGrpSpPr>
          <p:grpSpPr>
            <a:xfrm>
              <a:off x="56267" y="821720"/>
              <a:ext cx="808472" cy="1651033"/>
              <a:chOff x="755576" y="1931605"/>
              <a:chExt cx="1873773" cy="3452320"/>
            </a:xfrm>
          </p:grpSpPr>
          <p:sp>
            <p:nvSpPr>
              <p:cNvPr id="9" name="21 Rectángulo"/>
              <p:cNvSpPr/>
              <p:nvPr/>
            </p:nvSpPr>
            <p:spPr>
              <a:xfrm>
                <a:off x="827584" y="2204864"/>
                <a:ext cx="1728192" cy="28803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10" name="Picture 2" descr="http://webstudent.senecacollege.ca/msharkey1/public_html/w100/w100_a2/img/screen-galaxy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1931605"/>
                <a:ext cx="1873773" cy="3452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11" y="1019876"/>
              <a:ext cx="685828" cy="1223209"/>
            </a:xfrm>
            <a:prstGeom prst="rect">
              <a:avLst/>
            </a:prstGeom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6"/>
          <a:stretch/>
        </p:blipFill>
        <p:spPr>
          <a:xfrm>
            <a:off x="2170004" y="695727"/>
            <a:ext cx="1971099" cy="2006646"/>
          </a:xfrm>
          <a:prstGeom prst="rect">
            <a:avLst/>
          </a:prstGeom>
        </p:spPr>
      </p:pic>
      <p:pic>
        <p:nvPicPr>
          <p:cNvPr id="16" name="Picture 4" descr="Resultado de imagen para imagenes de ap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63" y="2812102"/>
            <a:ext cx="2145257" cy="63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095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79664" y="1315236"/>
            <a:ext cx="2400300" cy="1819850"/>
          </a:xfrm>
          <a:prstGeom prst="rect">
            <a:avLst/>
          </a:prstGeom>
          <a:solidFill>
            <a:srgbClr val="ED1B24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ED1B24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445328" y="1331565"/>
            <a:ext cx="2400300" cy="1819850"/>
          </a:xfrm>
          <a:prstGeom prst="rect">
            <a:avLst/>
          </a:prstGeom>
          <a:solidFill>
            <a:srgbClr val="ED1B24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/>
          <p:cNvSpPr/>
          <p:nvPr/>
        </p:nvSpPr>
        <p:spPr>
          <a:xfrm>
            <a:off x="6278335" y="1315236"/>
            <a:ext cx="2400300" cy="1819850"/>
          </a:xfrm>
          <a:prstGeom prst="rect">
            <a:avLst/>
          </a:prstGeom>
          <a:solidFill>
            <a:srgbClr val="ED1B24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/>
          <p:cNvSpPr/>
          <p:nvPr/>
        </p:nvSpPr>
        <p:spPr>
          <a:xfrm>
            <a:off x="3453487" y="3802620"/>
            <a:ext cx="2400300" cy="1819850"/>
          </a:xfrm>
          <a:prstGeom prst="rect">
            <a:avLst/>
          </a:prstGeom>
          <a:solidFill>
            <a:srgbClr val="ED1B24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/>
          <p:cNvSpPr/>
          <p:nvPr/>
        </p:nvSpPr>
        <p:spPr>
          <a:xfrm>
            <a:off x="6278334" y="3802620"/>
            <a:ext cx="2400300" cy="1819850"/>
          </a:xfrm>
          <a:prstGeom prst="rect">
            <a:avLst/>
          </a:prstGeom>
          <a:solidFill>
            <a:srgbClr val="ED1B24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550508" y="1901995"/>
            <a:ext cx="2389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Helvetica Light" panose="020B0500000000000000" pitchFamily="34" charset="0"/>
              </a:defRPr>
            </a:lvl1pPr>
          </a:lstStyle>
          <a:p>
            <a:r>
              <a:rPr lang="es-MX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Captura y envía </a:t>
            </a:r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s-MX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 Pedido</a:t>
            </a:r>
            <a:endParaRPr lang="es-MX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414219" y="1546467"/>
            <a:ext cx="2367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Lleva</a:t>
            </a:r>
            <a:r>
              <a:rPr lang="es-MX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</a:t>
            </a:r>
            <a:r>
              <a:rPr lang="es-MX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Folleto Digital </a:t>
            </a:r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</a:rPr>
              <a:t>en todo momento </a:t>
            </a:r>
            <a:endParaRPr lang="es-MX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¡Vender </a:t>
            </a:r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</a:rPr>
              <a:t>será más fácil!</a:t>
            </a:r>
          </a:p>
          <a:p>
            <a:pPr algn="ctr"/>
            <a:endParaRPr lang="es-MX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232368" y="1548079"/>
            <a:ext cx="2492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Comparte</a:t>
            </a:r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</a:rPr>
              <a:t> el </a:t>
            </a:r>
            <a:r>
              <a:rPr lang="es-MX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Folleto en tus Redes Sociales y </a:t>
            </a:r>
            <a:r>
              <a:rPr lang="es-MX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</a:rPr>
              <a:t>todos t</a:t>
            </a:r>
            <a:r>
              <a:rPr lang="es-MX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us clientes </a:t>
            </a:r>
            <a:r>
              <a:rPr lang="es-MX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!No hay límites!</a:t>
            </a:r>
          </a:p>
          <a:p>
            <a:pPr algn="ctr"/>
            <a:endParaRPr lang="es-MX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262005" y="4103545"/>
            <a:ext cx="2486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</a:rPr>
              <a:t>Agrega notas </a:t>
            </a:r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</a:rPr>
              <a:t>de t</a:t>
            </a:r>
            <a:r>
              <a:rPr lang="es-MX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us </a:t>
            </a:r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</a:rPr>
              <a:t>clientes </a:t>
            </a:r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para saber que ofrecer </a:t>
            </a:r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</a:rPr>
              <a:t>en </a:t>
            </a:r>
            <a:r>
              <a:rPr lang="es-MX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tu </a:t>
            </a:r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</a:rPr>
              <a:t>próxima visita </a:t>
            </a:r>
          </a:p>
          <a:p>
            <a:pPr algn="ctr"/>
            <a:endParaRPr lang="es-MX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201" name="Picture 9" descr="Resultado de imagen para numero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06" b="43056" l="1797" r="13438">
                        <a14:foregroundMark x1="8359" y1="14861" x2="8125" y2="26111"/>
                        <a14:foregroundMark x1="4375" y1="19167" x2="7578" y2="12083"/>
                        <a14:foregroundMark x1="5703" y1="21389" x2="9297" y2="11389"/>
                        <a14:foregroundMark x1="10078" y1="13889" x2="9609" y2="35833"/>
                        <a14:foregroundMark x1="7187" y1="24722" x2="7187" y2="36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" t="9653" r="86678" b="57014"/>
          <a:stretch/>
        </p:blipFill>
        <p:spPr bwMode="auto">
          <a:xfrm>
            <a:off x="429204" y="1151948"/>
            <a:ext cx="382555" cy="6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Resultado de imagen para numer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43472" l="21641" r="36094">
                        <a14:foregroundMark x1="24688" y1="18056" x2="27422" y2="12500"/>
                        <a14:foregroundMark x1="27656" y1="13472" x2="31406" y2="15556"/>
                        <a14:foregroundMark x1="31953" y1="15833" x2="32109" y2="21528"/>
                        <a14:foregroundMark x1="32188" y1="21806" x2="26172" y2="30556"/>
                        <a14:foregroundMark x1="26172" y1="30139" x2="26172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8939" r="64446" b="57966"/>
          <a:stretch/>
        </p:blipFill>
        <p:spPr bwMode="auto">
          <a:xfrm>
            <a:off x="3195019" y="1144953"/>
            <a:ext cx="463872" cy="6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Resultado de imagen para numero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4" b="42917" l="42266" r="56328">
                        <a14:foregroundMark x1="46641" y1="14722" x2="52578" y2="16389"/>
                        <a14:foregroundMark x1="51875" y1="15417" x2="47734" y2="23472"/>
                        <a14:foregroundMark x1="47734" y1="23472" x2="50703" y2="27083"/>
                        <a14:foregroundMark x1="45703" y1="34167" x2="50938" y2="35833"/>
                        <a14:foregroundMark x1="51875" y1="34444" x2="51641" y2="2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53" t="9891" r="44490" b="56776"/>
          <a:stretch/>
        </p:blipFill>
        <p:spPr bwMode="auto">
          <a:xfrm>
            <a:off x="5987247" y="1122287"/>
            <a:ext cx="432388" cy="63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Resultado de imagen para numero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" b="43472" l="61172" r="78203">
                        <a14:foregroundMark x1="65938" y1="12500" x2="65156" y2="23194"/>
                        <a14:foregroundMark x1="65859" y1="22083" x2="75078" y2="2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69" t="6796" r="21454" b="56299"/>
          <a:stretch/>
        </p:blipFill>
        <p:spPr bwMode="auto">
          <a:xfrm>
            <a:off x="3195019" y="3561323"/>
            <a:ext cx="541437" cy="65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Resultado de imagen para numero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78" b="90139" l="0" r="15000">
                        <a14:foregroundMark x1="4766" y1="59444" x2="11172" y2="59444"/>
                        <a14:foregroundMark x1="5547" y1="59861" x2="5859" y2="67083"/>
                        <a14:foregroundMark x1="5938" y1="67222" x2="10625" y2="67500"/>
                        <a14:foregroundMark x1="10625" y1="68056" x2="10625" y2="75417"/>
                        <a14:foregroundMark x1="6250" y1="80556" x2="10078" y2="8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48" r="83330" b="11061"/>
          <a:stretch/>
        </p:blipFill>
        <p:spPr bwMode="auto">
          <a:xfrm>
            <a:off x="6001995" y="3561323"/>
            <a:ext cx="585333" cy="71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-34017" y="3159354"/>
            <a:ext cx="3024867" cy="3120907"/>
            <a:chOff x="-34017" y="3159354"/>
            <a:chExt cx="3024867" cy="3120907"/>
          </a:xfrm>
        </p:grpSpPr>
        <p:pic>
          <p:nvPicPr>
            <p:cNvPr id="8196" name="Picture 4" descr="Resultado de imagen para mujer con celular 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5700" r="79500">
                          <a14:foregroundMark x1="19500" y1="46777" x2="23400" y2="586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8" r="20719"/>
            <a:stretch/>
          </p:blipFill>
          <p:spPr bwMode="auto">
            <a:xfrm flipH="1">
              <a:off x="-34017" y="3159354"/>
              <a:ext cx="3024867" cy="3120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482" y="3684323"/>
              <a:ext cx="1055130" cy="1055130"/>
            </a:xfrm>
            <a:prstGeom prst="rect">
              <a:avLst/>
            </a:prstGeom>
          </p:spPr>
        </p:pic>
      </p:grpSp>
      <p:sp>
        <p:nvSpPr>
          <p:cNvPr id="20" name="CuadroTexto 19"/>
          <p:cNvSpPr txBox="1"/>
          <p:nvPr/>
        </p:nvSpPr>
        <p:spPr>
          <a:xfrm>
            <a:off x="3426955" y="4049676"/>
            <a:ext cx="2423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Visualiza en cualquier momento </a:t>
            </a:r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s-MX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us </a:t>
            </a:r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</a:rPr>
              <a:t>ganancias y puntos </a:t>
            </a:r>
            <a:r>
              <a:rPr lang="es-MX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Fuller</a:t>
            </a:r>
            <a:endParaRPr lang="es-MX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MX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1"/>
          <a:srcRect r="60807"/>
          <a:stretch/>
        </p:blipFill>
        <p:spPr>
          <a:xfrm>
            <a:off x="3006649" y="-224526"/>
            <a:ext cx="2755345" cy="17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para banner ro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272258"/>
            <a:ext cx="5943600" cy="11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75" y="450055"/>
            <a:ext cx="2543175" cy="817563"/>
          </a:xfrm>
        </p:spPr>
        <p:txBody>
          <a:bodyPr/>
          <a:lstStyle/>
          <a:p>
            <a:r>
              <a:rPr lang="es-MX" dirty="0" smtClean="0"/>
              <a:t>Funciones</a:t>
            </a: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65504" y="1872122"/>
            <a:ext cx="6712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r>
              <a:rPr lang="es-MX" sz="2400" b="1" dirty="0" smtClean="0">
                <a:latin typeface="Century Gothic" panose="020B0502020202020204" pitchFamily="34" charset="0"/>
              </a:rPr>
              <a:t>Captura </a:t>
            </a:r>
            <a:r>
              <a:rPr lang="es-MX" sz="2400" dirty="0" smtClean="0">
                <a:latin typeface="Century Gothic" panose="020B0502020202020204" pitchFamily="34" charset="0"/>
              </a:rPr>
              <a:t>tus pedidos y </a:t>
            </a:r>
            <a:r>
              <a:rPr lang="es-MX" sz="2400" b="1" dirty="0" smtClean="0">
                <a:latin typeface="Century Gothic" panose="020B0502020202020204" pitchFamily="34" charset="0"/>
              </a:rPr>
              <a:t>edítalos</a:t>
            </a: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endParaRPr lang="es-MX" sz="24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r>
              <a:rPr lang="es-MX" sz="2400" b="1" dirty="0" smtClean="0">
                <a:latin typeface="Century Gothic" panose="020B0502020202020204" pitchFamily="34" charset="0"/>
              </a:rPr>
              <a:t>Descarga</a:t>
            </a:r>
            <a:r>
              <a:rPr lang="es-MX" sz="2400" dirty="0" smtClean="0">
                <a:latin typeface="Century Gothic" panose="020B0502020202020204" pitchFamily="34" charset="0"/>
              </a:rPr>
              <a:t> los Folletos vigentes y </a:t>
            </a:r>
            <a:r>
              <a:rPr lang="es-MX" sz="2400" b="1" dirty="0" smtClean="0">
                <a:latin typeface="Century Gothic" panose="020B0502020202020204" pitchFamily="34" charset="0"/>
              </a:rPr>
              <a:t>compártelos</a:t>
            </a: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endParaRPr lang="es-MX" sz="2400" dirty="0" smtClean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r>
              <a:rPr lang="es-MX" sz="2400" b="1" dirty="0" smtClean="0">
                <a:latin typeface="Century Gothic" panose="020B0502020202020204" pitchFamily="34" charset="0"/>
              </a:rPr>
              <a:t>Agrega</a:t>
            </a:r>
            <a:r>
              <a:rPr lang="es-MX" sz="2400" dirty="0" smtClean="0">
                <a:latin typeface="Century Gothic" panose="020B0502020202020204" pitchFamily="34" charset="0"/>
              </a:rPr>
              <a:t> a tus clientes en el </a:t>
            </a:r>
            <a:r>
              <a:rPr lang="es-MX" sz="2400" b="1" dirty="0" smtClean="0">
                <a:latin typeface="Century Gothic" panose="020B0502020202020204" pitchFamily="34" charset="0"/>
              </a:rPr>
              <a:t>directorio de la app</a:t>
            </a: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endParaRPr lang="es-MX" sz="2400" dirty="0" smtClean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r>
              <a:rPr lang="es-MX" sz="2400" b="1" dirty="0" smtClean="0">
                <a:latin typeface="Century Gothic" panose="020B0502020202020204" pitchFamily="34" charset="0"/>
              </a:rPr>
              <a:t>Agrega notas </a:t>
            </a:r>
            <a:r>
              <a:rPr lang="es-MX" sz="2400" dirty="0" smtClean="0">
                <a:latin typeface="Century Gothic" panose="020B0502020202020204" pitchFamily="34" charset="0"/>
              </a:rPr>
              <a:t>de los gustos de tus clientes</a:t>
            </a: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endParaRPr lang="es-MX" sz="2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400" dirty="0" smtClean="0">
              <a:latin typeface="Century Gothic" panose="020B0502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780121" y="84370"/>
            <a:ext cx="2171065" cy="4307085"/>
            <a:chOff x="56267" y="821720"/>
            <a:chExt cx="808472" cy="1651033"/>
          </a:xfrm>
        </p:grpSpPr>
        <p:grpSp>
          <p:nvGrpSpPr>
            <p:cNvPr id="7" name="20 Grupo"/>
            <p:cNvGrpSpPr/>
            <p:nvPr/>
          </p:nvGrpSpPr>
          <p:grpSpPr>
            <a:xfrm>
              <a:off x="56267" y="821720"/>
              <a:ext cx="808472" cy="1651033"/>
              <a:chOff x="755576" y="1931605"/>
              <a:chExt cx="1873773" cy="3452320"/>
            </a:xfrm>
          </p:grpSpPr>
          <p:sp>
            <p:nvSpPr>
              <p:cNvPr id="9" name="21 Rectángulo"/>
              <p:cNvSpPr/>
              <p:nvPr/>
            </p:nvSpPr>
            <p:spPr>
              <a:xfrm>
                <a:off x="827584" y="2204864"/>
                <a:ext cx="1728192" cy="28803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10" name="Picture 2" descr="http://webstudent.senecacollege.ca/msharkey1/public_html/w100/w100_a2/img/screen-galaxy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1931605"/>
                <a:ext cx="1873773" cy="3452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11" y="1019876"/>
              <a:ext cx="685828" cy="1223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90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3</a:t>
            </a:fld>
            <a:endParaRPr lang="es-ES"/>
          </a:p>
        </p:txBody>
      </p:sp>
      <p:pic>
        <p:nvPicPr>
          <p:cNvPr id="5" name="Picture 2" descr="http://www.intranet.fuller.com.mx/92d6cb951980279f1c4715e5a3dbb70f/R3N0V4T1ON/ThinkstockPhotos-5019660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0" r="2708" b="10152"/>
          <a:stretch/>
        </p:blipFill>
        <p:spPr bwMode="auto">
          <a:xfrm>
            <a:off x="-108520" y="-135529"/>
            <a:ext cx="9289032" cy="637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b="1" dirty="0">
                <a:solidFill>
                  <a:schemeClr val="bg1"/>
                </a:solidFill>
                <a:latin typeface="Cinzel Regular"/>
                <a:cs typeface="Cinzel Regular"/>
              </a:rPr>
              <a:t>AGENDA</a:t>
            </a:r>
            <a:r>
              <a:rPr lang="es-ES_tradnl" sz="3200" dirty="0">
                <a:latin typeface="Cinzel Regular"/>
                <a:cs typeface="Cinzel Regular"/>
              </a:rPr>
              <a:t> </a:t>
            </a:r>
            <a:endParaRPr lang="es-ES" sz="3200" dirty="0">
              <a:latin typeface="Cinzel Regular"/>
              <a:cs typeface="Cinzel Regular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-36512" y="1062592"/>
            <a:ext cx="3975565" cy="2988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upo 7"/>
          <p:cNvGrpSpPr/>
          <p:nvPr/>
        </p:nvGrpSpPr>
        <p:grpSpPr>
          <a:xfrm>
            <a:off x="355322" y="1401591"/>
            <a:ext cx="4102803" cy="1037400"/>
            <a:chOff x="1876432" y="2920999"/>
            <a:chExt cx="4118312" cy="1016000"/>
          </a:xfrm>
          <a:solidFill>
            <a:schemeClr val="bg1">
              <a:lumMod val="95000"/>
            </a:schemeClr>
          </a:solidFill>
        </p:grpSpPr>
        <p:sp>
          <p:nvSpPr>
            <p:cNvPr id="9" name="Forma libre 8"/>
            <p:cNvSpPr/>
            <p:nvPr/>
          </p:nvSpPr>
          <p:spPr>
            <a:xfrm>
              <a:off x="1916798" y="3072766"/>
              <a:ext cx="4077946" cy="564413"/>
            </a:xfrm>
            <a:custGeom>
              <a:avLst/>
              <a:gdLst>
                <a:gd name="connsiteX0" fmla="*/ 0 w 5180380"/>
                <a:gd name="connsiteY0" fmla="*/ 0 h 812800"/>
                <a:gd name="connsiteX1" fmla="*/ 5180380 w 5180380"/>
                <a:gd name="connsiteY1" fmla="*/ 0 h 812800"/>
                <a:gd name="connsiteX2" fmla="*/ 5180380 w 5180380"/>
                <a:gd name="connsiteY2" fmla="*/ 812800 h 812800"/>
                <a:gd name="connsiteX3" fmla="*/ 0 w 5180380"/>
                <a:gd name="connsiteY3" fmla="*/ 812800 h 812800"/>
                <a:gd name="connsiteX4" fmla="*/ 0 w 5180380"/>
                <a:gd name="connsiteY4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380" h="812800">
                  <a:moveTo>
                    <a:pt x="0" y="0"/>
                  </a:moveTo>
                  <a:lnTo>
                    <a:pt x="5180380" y="0"/>
                  </a:lnTo>
                  <a:lnTo>
                    <a:pt x="518038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5160" tIns="106680" rIns="106680" bIns="106680" numCol="1" spcCol="1270" anchor="ctr" anchorCtr="0">
              <a:noAutofit/>
            </a:bodyPr>
            <a:lstStyle/>
            <a:p>
              <a:pPr lvl="0" algn="l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4000" kern="1200" dirty="0">
                  <a:latin typeface="Helvetica Light"/>
                </a:rPr>
                <a:t>     </a:t>
              </a:r>
              <a:r>
                <a:rPr lang="es-ES" sz="3200" kern="1200" dirty="0">
                  <a:solidFill>
                    <a:schemeClr val="tx1"/>
                  </a:solidFill>
                  <a:latin typeface="Helvetica Light"/>
                </a:rPr>
                <a:t>Somos </a:t>
              </a:r>
              <a:r>
                <a:rPr lang="es-ES" sz="3200" kern="1200" dirty="0" err="1">
                  <a:solidFill>
                    <a:schemeClr val="tx1"/>
                  </a:solidFill>
                  <a:latin typeface="Helvetica Light"/>
                </a:rPr>
                <a:t>Fuller</a:t>
              </a:r>
              <a:endParaRPr lang="es-ES" sz="3200" kern="1200" dirty="0">
                <a:solidFill>
                  <a:schemeClr val="tx1"/>
                </a:solidFill>
                <a:latin typeface="Helvetica Light"/>
              </a:endParaRPr>
            </a:p>
          </p:txBody>
        </p:sp>
        <p:sp>
          <p:nvSpPr>
            <p:cNvPr id="10" name="Elipse 9"/>
            <p:cNvSpPr/>
            <p:nvPr/>
          </p:nvSpPr>
          <p:spPr>
            <a:xfrm>
              <a:off x="1876432" y="2920999"/>
              <a:ext cx="1016000" cy="101600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Grupo 10"/>
          <p:cNvGrpSpPr/>
          <p:nvPr/>
        </p:nvGrpSpPr>
        <p:grpSpPr>
          <a:xfrm>
            <a:off x="1187624" y="2578487"/>
            <a:ext cx="4883931" cy="1016815"/>
            <a:chOff x="1876432" y="2960548"/>
            <a:chExt cx="4847901" cy="1016000"/>
          </a:xfrm>
          <a:solidFill>
            <a:srgbClr val="0070C0"/>
          </a:solidFill>
        </p:grpSpPr>
        <p:sp>
          <p:nvSpPr>
            <p:cNvPr id="12" name="Forma libre 11"/>
            <p:cNvSpPr/>
            <p:nvPr/>
          </p:nvSpPr>
          <p:spPr>
            <a:xfrm>
              <a:off x="1947909" y="3220216"/>
              <a:ext cx="4776424" cy="525273"/>
            </a:xfrm>
            <a:custGeom>
              <a:avLst/>
              <a:gdLst>
                <a:gd name="connsiteX0" fmla="*/ 0 w 5180380"/>
                <a:gd name="connsiteY0" fmla="*/ 0 h 812800"/>
                <a:gd name="connsiteX1" fmla="*/ 5180380 w 5180380"/>
                <a:gd name="connsiteY1" fmla="*/ 0 h 812800"/>
                <a:gd name="connsiteX2" fmla="*/ 5180380 w 5180380"/>
                <a:gd name="connsiteY2" fmla="*/ 812800 h 812800"/>
                <a:gd name="connsiteX3" fmla="*/ 0 w 5180380"/>
                <a:gd name="connsiteY3" fmla="*/ 812800 h 812800"/>
                <a:gd name="connsiteX4" fmla="*/ 0 w 5180380"/>
                <a:gd name="connsiteY4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380" h="812800">
                  <a:moveTo>
                    <a:pt x="0" y="0"/>
                  </a:moveTo>
                  <a:lnTo>
                    <a:pt x="5180380" y="0"/>
                  </a:lnTo>
                  <a:lnTo>
                    <a:pt x="518038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5160" tIns="106680" rIns="106680" bIns="106680" numCol="1" spcCol="1270" anchor="ctr" anchorCtr="0">
              <a:noAutofit/>
            </a:bodyPr>
            <a:lstStyle/>
            <a:p>
              <a:pPr lvl="0" algn="l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200" kern="1200" dirty="0">
                  <a:solidFill>
                    <a:schemeClr val="tx1"/>
                  </a:solidFill>
                  <a:latin typeface="Helvetica Light"/>
                </a:rPr>
                <a:t>    Nuestros Productos            </a:t>
              </a:r>
            </a:p>
          </p:txBody>
        </p:sp>
        <p:sp>
          <p:nvSpPr>
            <p:cNvPr id="13" name="Elipse 12"/>
            <p:cNvSpPr/>
            <p:nvPr/>
          </p:nvSpPr>
          <p:spPr>
            <a:xfrm>
              <a:off x="1876432" y="2960548"/>
              <a:ext cx="1016000" cy="10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Grupo 13"/>
          <p:cNvGrpSpPr/>
          <p:nvPr/>
        </p:nvGrpSpPr>
        <p:grpSpPr>
          <a:xfrm>
            <a:off x="2627784" y="3679568"/>
            <a:ext cx="4967630" cy="1292143"/>
            <a:chOff x="1725776" y="2706529"/>
            <a:chExt cx="5196698" cy="1307042"/>
          </a:xfrm>
          <a:solidFill>
            <a:schemeClr val="bg1">
              <a:lumMod val="95000"/>
            </a:schemeClr>
          </a:solidFill>
        </p:grpSpPr>
        <p:sp>
          <p:nvSpPr>
            <p:cNvPr id="15" name="Forma libre 14"/>
            <p:cNvSpPr/>
            <p:nvPr/>
          </p:nvSpPr>
          <p:spPr>
            <a:xfrm>
              <a:off x="2027090" y="3053850"/>
              <a:ext cx="4895384" cy="595529"/>
            </a:xfrm>
            <a:custGeom>
              <a:avLst/>
              <a:gdLst>
                <a:gd name="connsiteX0" fmla="*/ 0 w 5180380"/>
                <a:gd name="connsiteY0" fmla="*/ 0 h 812800"/>
                <a:gd name="connsiteX1" fmla="*/ 5180380 w 5180380"/>
                <a:gd name="connsiteY1" fmla="*/ 0 h 812800"/>
                <a:gd name="connsiteX2" fmla="*/ 5180380 w 5180380"/>
                <a:gd name="connsiteY2" fmla="*/ 812800 h 812800"/>
                <a:gd name="connsiteX3" fmla="*/ 0 w 5180380"/>
                <a:gd name="connsiteY3" fmla="*/ 812800 h 812800"/>
                <a:gd name="connsiteX4" fmla="*/ 0 w 5180380"/>
                <a:gd name="connsiteY4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380" h="812800">
                  <a:moveTo>
                    <a:pt x="0" y="0"/>
                  </a:moveTo>
                  <a:lnTo>
                    <a:pt x="5180380" y="0"/>
                  </a:lnTo>
                  <a:lnTo>
                    <a:pt x="518038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5160" tIns="106680" rIns="106680" bIns="106680" numCol="1" spcCol="1270" anchor="ctr" anchorCtr="0">
              <a:noAutofit/>
            </a:bodyPr>
            <a:lstStyle/>
            <a:p>
              <a:pPr lvl="0" algn="l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200" dirty="0">
                  <a:solidFill>
                    <a:schemeClr val="tx1"/>
                  </a:solidFill>
                  <a:latin typeface="Helvetica Light"/>
                </a:rPr>
                <a:t>     Mis Herramientas</a:t>
              </a:r>
              <a:endParaRPr lang="es-ES" sz="4000" kern="1200" dirty="0">
                <a:solidFill>
                  <a:schemeClr val="tx1"/>
                </a:solidFill>
                <a:latin typeface="Helvetica Light"/>
              </a:endParaRPr>
            </a:p>
          </p:txBody>
        </p:sp>
        <p:sp>
          <p:nvSpPr>
            <p:cNvPr id="16" name="Elipse 15"/>
            <p:cNvSpPr/>
            <p:nvPr/>
          </p:nvSpPr>
          <p:spPr>
            <a:xfrm>
              <a:off x="1725776" y="2706529"/>
              <a:ext cx="1413562" cy="1307042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7" name="Grupo 16"/>
          <p:cNvGrpSpPr/>
          <p:nvPr/>
        </p:nvGrpSpPr>
        <p:grpSpPr>
          <a:xfrm rot="10800000">
            <a:off x="4427984" y="5037560"/>
            <a:ext cx="4130880" cy="1047947"/>
            <a:chOff x="3475138" y="2962589"/>
            <a:chExt cx="4223328" cy="1016000"/>
          </a:xfrm>
          <a:solidFill>
            <a:schemeClr val="bg1">
              <a:lumMod val="95000"/>
            </a:schemeClr>
          </a:solidFill>
        </p:grpSpPr>
        <p:sp>
          <p:nvSpPr>
            <p:cNvPr id="18" name="Forma libre 17"/>
            <p:cNvSpPr/>
            <p:nvPr/>
          </p:nvSpPr>
          <p:spPr>
            <a:xfrm rot="10800000">
              <a:off x="3475138" y="3175532"/>
              <a:ext cx="4149707" cy="554997"/>
            </a:xfrm>
            <a:custGeom>
              <a:avLst/>
              <a:gdLst>
                <a:gd name="connsiteX0" fmla="*/ 0 w 5180380"/>
                <a:gd name="connsiteY0" fmla="*/ 0 h 812800"/>
                <a:gd name="connsiteX1" fmla="*/ 5180380 w 5180380"/>
                <a:gd name="connsiteY1" fmla="*/ 0 h 812800"/>
                <a:gd name="connsiteX2" fmla="*/ 5180380 w 5180380"/>
                <a:gd name="connsiteY2" fmla="*/ 812800 h 812800"/>
                <a:gd name="connsiteX3" fmla="*/ 0 w 5180380"/>
                <a:gd name="connsiteY3" fmla="*/ 812800 h 812800"/>
                <a:gd name="connsiteX4" fmla="*/ 0 w 5180380"/>
                <a:gd name="connsiteY4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380" h="812800">
                  <a:moveTo>
                    <a:pt x="0" y="0"/>
                  </a:moveTo>
                  <a:lnTo>
                    <a:pt x="5180380" y="0"/>
                  </a:lnTo>
                  <a:lnTo>
                    <a:pt x="518038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5160" tIns="106680" rIns="106680" bIns="106680" numCol="1" spcCol="1270" anchor="ctr" anchorCtr="0">
              <a:noAutofit/>
            </a:bodyPr>
            <a:lstStyle/>
            <a:p>
              <a:pPr lvl="0" algn="l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200" dirty="0">
                  <a:solidFill>
                    <a:schemeClr val="tx1"/>
                  </a:solidFill>
                  <a:latin typeface="Helvetica Light"/>
                </a:rPr>
                <a:t>     Mis Beneficios</a:t>
              </a:r>
              <a:endParaRPr lang="es-ES" sz="3200" kern="1200" dirty="0">
                <a:solidFill>
                  <a:schemeClr val="tx1"/>
                </a:solidFill>
                <a:latin typeface="Helvetica Light"/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6682466" y="2962589"/>
              <a:ext cx="1016000" cy="1016000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1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1" t="12315" r="47596" b="63699"/>
          <a:stretch/>
        </p:blipFill>
        <p:spPr>
          <a:xfrm>
            <a:off x="871562" y="2492896"/>
            <a:ext cx="1396182" cy="1235036"/>
          </a:xfrm>
          <a:prstGeom prst="ellips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8435"/>
          <a:stretch/>
        </p:blipFill>
        <p:spPr bwMode="auto">
          <a:xfrm>
            <a:off x="4164207" y="4968472"/>
            <a:ext cx="1297818" cy="1186123"/>
          </a:xfrm>
          <a:prstGeom prst="ellipse">
            <a:avLst/>
          </a:prstGeom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Imagen 23" descr="50_aniv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" y="1215265"/>
            <a:ext cx="1098435" cy="1104897"/>
          </a:xfrm>
          <a:prstGeom prst="rect">
            <a:avLst/>
          </a:prstGeom>
        </p:spPr>
      </p:pic>
      <p:pic>
        <p:nvPicPr>
          <p:cNvPr id="25" name="Picture 1" descr="C:\Users\UMC148\Documents\FCesMAS\Folleto y HP\C18\JPGS_C18\C18_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8113"/>
          <a:stretch/>
        </p:blipFill>
        <p:spPr bwMode="auto">
          <a:xfrm>
            <a:off x="2609823" y="3655739"/>
            <a:ext cx="1410368" cy="1357992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para banner ro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272258"/>
            <a:ext cx="5943600" cy="11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75" y="450055"/>
            <a:ext cx="2543175" cy="817563"/>
          </a:xfrm>
        </p:spPr>
        <p:txBody>
          <a:bodyPr/>
          <a:lstStyle/>
          <a:p>
            <a:r>
              <a:rPr lang="es-MX" dirty="0" smtClean="0"/>
              <a:t>Funciones</a:t>
            </a: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51915" y="1345491"/>
            <a:ext cx="66268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endParaRPr lang="es-MX" sz="2400" dirty="0" smtClean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r>
              <a:rPr lang="es-MX" sz="2400" b="1" dirty="0" smtClean="0">
                <a:latin typeface="Century Gothic" panose="020B0502020202020204" pitchFamily="34" charset="0"/>
              </a:rPr>
              <a:t>Asígnale </a:t>
            </a:r>
            <a:r>
              <a:rPr lang="es-MX" sz="2400" dirty="0" smtClean="0">
                <a:latin typeface="Century Gothic" panose="020B0502020202020204" pitchFamily="34" charset="0"/>
              </a:rPr>
              <a:t>a cada cliente </a:t>
            </a:r>
            <a:r>
              <a:rPr lang="es-MX" sz="2400" b="1" dirty="0" smtClean="0">
                <a:latin typeface="Century Gothic" panose="020B0502020202020204" pitchFamily="34" charset="0"/>
              </a:rPr>
              <a:t>los productos que solicito </a:t>
            </a: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endParaRPr lang="es-MX" sz="2400" dirty="0" smtClean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r>
              <a:rPr lang="es-MX" sz="2400" b="1" dirty="0" smtClean="0">
                <a:latin typeface="Century Gothic" panose="020B0502020202020204" pitchFamily="34" charset="0"/>
              </a:rPr>
              <a:t>Visualiza </a:t>
            </a:r>
            <a:r>
              <a:rPr lang="es-MX" sz="2400" dirty="0" smtClean="0">
                <a:latin typeface="Century Gothic" panose="020B0502020202020204" pitchFamily="34" charset="0"/>
              </a:rPr>
              <a:t>tu</a:t>
            </a:r>
            <a:r>
              <a:rPr lang="es-MX" sz="2400" b="1" dirty="0" smtClean="0">
                <a:latin typeface="Century Gothic" panose="020B0502020202020204" pitchFamily="34" charset="0"/>
              </a:rPr>
              <a:t> ganancia y puntos Fuller </a:t>
            </a:r>
            <a:r>
              <a:rPr lang="es-MX" sz="2400" dirty="0" smtClean="0">
                <a:latin typeface="Century Gothic" panose="020B0502020202020204" pitchFamily="34" charset="0"/>
              </a:rPr>
              <a:t>en todo momento</a:t>
            </a: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endParaRPr lang="es-MX" sz="2400" dirty="0" smtClean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r>
              <a:rPr lang="es-MX" sz="2400" b="1" dirty="0" smtClean="0">
                <a:latin typeface="Century Gothic" panose="020B0502020202020204" pitchFamily="34" charset="0"/>
              </a:rPr>
              <a:t>Planea estrategias </a:t>
            </a:r>
            <a:r>
              <a:rPr lang="es-MX" sz="2400" dirty="0" smtClean="0">
                <a:latin typeface="Century Gothic" panose="020B0502020202020204" pitchFamily="34" charset="0"/>
              </a:rPr>
              <a:t>de venta con el </a:t>
            </a:r>
            <a:r>
              <a:rPr lang="es-MX" sz="2400" b="1" dirty="0" smtClean="0">
                <a:latin typeface="Century Gothic" panose="020B0502020202020204" pitchFamily="34" charset="0"/>
              </a:rPr>
              <a:t>Simulador</a:t>
            </a: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endParaRPr lang="es-MX" sz="2400" dirty="0" smtClean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7171"/>
              </a:buClr>
              <a:buSzPct val="152000"/>
              <a:buFont typeface="Wingdings" panose="05000000000000000000" pitchFamily="2" charset="2"/>
              <a:buChar char="ü"/>
            </a:pPr>
            <a:r>
              <a:rPr lang="es-MX" sz="2400" b="1" dirty="0" smtClean="0">
                <a:latin typeface="Century Gothic" panose="020B0502020202020204" pitchFamily="34" charset="0"/>
              </a:rPr>
              <a:t>Visualiza </a:t>
            </a:r>
            <a:r>
              <a:rPr lang="es-MX" sz="2400" dirty="0" smtClean="0">
                <a:latin typeface="Century Gothic" panose="020B0502020202020204" pitchFamily="34" charset="0"/>
              </a:rPr>
              <a:t>desde </a:t>
            </a:r>
            <a:r>
              <a:rPr lang="es-MX" sz="2400" b="1" dirty="0" smtClean="0">
                <a:latin typeface="Century Gothic" panose="020B0502020202020204" pitchFamily="34" charset="0"/>
              </a:rPr>
              <a:t>YouTube</a:t>
            </a:r>
            <a:r>
              <a:rPr lang="es-MX" sz="2400" dirty="0" smtClean="0">
                <a:latin typeface="Century Gothic" panose="020B0502020202020204" pitchFamily="34" charset="0"/>
              </a:rPr>
              <a:t> los videos, tutoriales y más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400" dirty="0" smtClean="0">
              <a:latin typeface="Century Gothic" panose="020B0502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780121" y="84370"/>
            <a:ext cx="2171065" cy="4307085"/>
            <a:chOff x="56267" y="821720"/>
            <a:chExt cx="808472" cy="1651033"/>
          </a:xfrm>
        </p:grpSpPr>
        <p:grpSp>
          <p:nvGrpSpPr>
            <p:cNvPr id="7" name="20 Grupo"/>
            <p:cNvGrpSpPr/>
            <p:nvPr/>
          </p:nvGrpSpPr>
          <p:grpSpPr>
            <a:xfrm>
              <a:off x="56267" y="821720"/>
              <a:ext cx="808472" cy="1651033"/>
              <a:chOff x="755576" y="1931605"/>
              <a:chExt cx="1873773" cy="3452320"/>
            </a:xfrm>
          </p:grpSpPr>
          <p:sp>
            <p:nvSpPr>
              <p:cNvPr id="9" name="21 Rectángulo"/>
              <p:cNvSpPr/>
              <p:nvPr/>
            </p:nvSpPr>
            <p:spPr>
              <a:xfrm>
                <a:off x="827584" y="2204864"/>
                <a:ext cx="1728192" cy="28803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10" name="Picture 2" descr="http://webstudent.senecacollege.ca/msharkey1/public_html/w100/w100_a2/img/screen-galaxy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1931605"/>
                <a:ext cx="1873773" cy="3452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11" y="1019876"/>
              <a:ext cx="685828" cy="1223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568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95797" y="1176348"/>
            <a:ext cx="5544616" cy="25853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MX" dirty="0">
              <a:solidFill>
                <a:schemeClr val="tx1"/>
              </a:solidFill>
              <a:latin typeface="Helvetica Light"/>
            </a:endParaRPr>
          </a:p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tx1"/>
                </a:solidFill>
                <a:latin typeface="Helvetica Light"/>
              </a:rPr>
              <a:t>Para disfrutar de los beneficios de nuestra fabulosa </a:t>
            </a:r>
            <a:r>
              <a:rPr lang="es-MX" dirty="0" smtClean="0">
                <a:solidFill>
                  <a:schemeClr val="tx1"/>
                </a:solidFill>
                <a:latin typeface="Helvetica Light"/>
              </a:rPr>
              <a:t>#</a:t>
            </a:r>
            <a:r>
              <a:rPr lang="es-MX" b="1" dirty="0" err="1" smtClean="0">
                <a:solidFill>
                  <a:schemeClr val="tx1"/>
                </a:solidFill>
                <a:latin typeface="Helvetica Light"/>
                <a:sym typeface="Nixie One"/>
              </a:rPr>
              <a:t>SoyFulleretteApp</a:t>
            </a:r>
            <a:r>
              <a:rPr lang="es-MX" dirty="0" smtClean="0">
                <a:solidFill>
                  <a:schemeClr val="tx1"/>
                </a:solidFill>
                <a:latin typeface="Helvetica Light"/>
                <a:sym typeface="Nixie One"/>
              </a:rPr>
              <a:t> </a:t>
            </a:r>
            <a:r>
              <a:rPr lang="es-MX" dirty="0">
                <a:solidFill>
                  <a:schemeClr val="tx1"/>
                </a:solidFill>
                <a:latin typeface="Helvetica Light"/>
              </a:rPr>
              <a:t>necesitas un teléfono inteligente (</a:t>
            </a:r>
            <a:r>
              <a:rPr lang="es-MX" dirty="0" err="1">
                <a:solidFill>
                  <a:schemeClr val="tx1"/>
                </a:solidFill>
                <a:latin typeface="Helvetica Light"/>
              </a:rPr>
              <a:t>smartphone</a:t>
            </a:r>
            <a:r>
              <a:rPr lang="es-MX" dirty="0">
                <a:solidFill>
                  <a:schemeClr val="tx1"/>
                </a:solidFill>
                <a:latin typeface="Helvetica Light"/>
              </a:rPr>
              <a:t>) con espacio de memoria de 2MB.</a:t>
            </a:r>
          </a:p>
          <a:p>
            <a:pPr>
              <a:lnSpc>
                <a:spcPct val="150000"/>
              </a:lnSpc>
            </a:pPr>
            <a:endParaRPr lang="es-MX" dirty="0">
              <a:solidFill>
                <a:schemeClr val="tx1"/>
              </a:solidFill>
              <a:latin typeface="Helvetica Light"/>
            </a:endParaRP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7490" r="9715" b="7997"/>
          <a:stretch/>
        </p:blipFill>
        <p:spPr bwMode="auto">
          <a:xfrm>
            <a:off x="1634549" y="3219728"/>
            <a:ext cx="2379881" cy="25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 rot="21365649">
            <a:off x="1682273" y="3854964"/>
            <a:ext cx="2232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NOTA: </a:t>
            </a:r>
          </a:p>
          <a:p>
            <a:pPr algn="ctr"/>
            <a:r>
              <a:rPr lang="es-MX" dirty="0" smtClean="0"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 La </a:t>
            </a:r>
            <a:r>
              <a:rPr lang="es-MX" dirty="0"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aplicación no es compatible con teléfonos </a:t>
            </a:r>
            <a:r>
              <a:rPr lang="es-MX" dirty="0" smtClean="0"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iPhone </a:t>
            </a:r>
            <a:r>
              <a:rPr lang="es-MX" dirty="0"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y/o M</a:t>
            </a:r>
            <a:r>
              <a:rPr lang="es-MX" dirty="0" smtClean="0"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icrosoft</a:t>
            </a:r>
            <a:endParaRPr lang="es-MX" dirty="0">
              <a:latin typeface="Helvetica Ligh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54" name="Picture 6" descr="Resultado de imagen para mano agarrando celula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2"/>
          <a:stretch/>
        </p:blipFill>
        <p:spPr bwMode="auto">
          <a:xfrm>
            <a:off x="5596021" y="1733795"/>
            <a:ext cx="3553262" cy="44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79" y="2160618"/>
            <a:ext cx="1940851" cy="3461608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844244" y="1319620"/>
            <a:ext cx="3960489" cy="504056"/>
          </a:xfrm>
          <a:prstGeom prst="rect">
            <a:avLst/>
          </a:prstGeom>
          <a:noFill/>
          <a:ln w="28575">
            <a:noFill/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  <a:latin typeface="Helvetica Ligth"/>
                <a:ea typeface="Arial Unicode MS" panose="020B0604020202020204" pitchFamily="34" charset="-128"/>
                <a:cs typeface="Arial Unicode MS" panose="020B0604020202020204" pitchFamily="34" charset="-128"/>
              </a:rPr>
              <a:t>T</a:t>
            </a:r>
            <a:r>
              <a:rPr lang="es-MX" sz="2800" b="1" dirty="0" smtClean="0">
                <a:solidFill>
                  <a:schemeClr val="tx1"/>
                </a:solidFill>
                <a:latin typeface="Helvetica Ligth"/>
                <a:ea typeface="Arial Unicode MS" panose="020B0604020202020204" pitchFamily="34" charset="-128"/>
                <a:cs typeface="Arial Unicode MS" panose="020B0604020202020204" pitchFamily="34" charset="-128"/>
              </a:rPr>
              <a:t>eléfono </a:t>
            </a:r>
            <a:r>
              <a:rPr lang="es-MX" sz="2800" b="1" dirty="0">
                <a:solidFill>
                  <a:schemeClr val="tx1"/>
                </a:solidFill>
                <a:latin typeface="Helvetica Ligth"/>
                <a:ea typeface="Arial Unicode MS" panose="020B0604020202020204" pitchFamily="34" charset="-128"/>
                <a:cs typeface="Arial Unicode MS" panose="020B0604020202020204" pitchFamily="34" charset="-128"/>
              </a:rPr>
              <a:t>inteligente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¿Qué necesito para descargar la </a:t>
            </a:r>
            <a:r>
              <a:rPr lang="es-MX" sz="2000" dirty="0" err="1" smtClean="0">
                <a:solidFill>
                  <a:schemeClr val="tx1"/>
                </a:solidFill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la</a:t>
            </a:r>
            <a:r>
              <a:rPr lang="es-MX" sz="2000" dirty="0" smtClean="0">
                <a:solidFill>
                  <a:schemeClr val="tx1"/>
                </a:solidFill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 app?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0" y="675017"/>
            <a:ext cx="5004048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1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32</a:t>
            </a:fld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1162261" y="316550"/>
            <a:ext cx="6578091" cy="504056"/>
          </a:xfrm>
          <a:prstGeom prst="rect">
            <a:avLst/>
          </a:prstGeom>
          <a:noFill/>
          <a:ln w="28575">
            <a:noFill/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>
                <a:solidFill>
                  <a:schemeClr val="tx1"/>
                </a:solidFill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¿Cómo </a:t>
            </a:r>
            <a:r>
              <a:rPr lang="es-MX" sz="2000" dirty="0" smtClean="0">
                <a:solidFill>
                  <a:schemeClr val="tx1"/>
                </a:solidFill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descargar la app?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30" name="Conector recto 29"/>
          <p:cNvCxnSpPr/>
          <p:nvPr/>
        </p:nvCxnSpPr>
        <p:spPr>
          <a:xfrm>
            <a:off x="0" y="675017"/>
            <a:ext cx="3347864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Resultado de imagen para icono de vid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286000"/>
            <a:ext cx="2605088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/>
          <p:cNvSpPr txBox="1"/>
          <p:nvPr/>
        </p:nvSpPr>
        <p:spPr>
          <a:xfrm>
            <a:off x="1657349" y="3229530"/>
            <a:ext cx="567213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Insertar vídeo 1:</a:t>
            </a:r>
            <a:r>
              <a:rPr kumimoji="0" lang="es-MX" sz="24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MX" sz="2400" dirty="0" smtClean="0">
                <a:solidFill>
                  <a:prstClr val="black"/>
                </a:solidFill>
                <a:latin typeface="Calibri"/>
              </a:rPr>
              <a:t>Descarga y registro </a:t>
            </a:r>
            <a:r>
              <a:rPr kumimoji="0" lang="es-MX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MX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3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054" y="307653"/>
            <a:ext cx="1972403" cy="19724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722" y="2098625"/>
            <a:ext cx="7139035" cy="177409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-324544" y="1916832"/>
            <a:ext cx="5296534" cy="4345874"/>
            <a:chOff x="-324544" y="1916832"/>
            <a:chExt cx="5296534" cy="4345874"/>
          </a:xfrm>
        </p:grpSpPr>
        <p:pic>
          <p:nvPicPr>
            <p:cNvPr id="2050" name="Picture 2" descr="Imagen relaciona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1916832"/>
              <a:ext cx="5296534" cy="4345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02"/>
            <a:stretch/>
          </p:blipFill>
          <p:spPr>
            <a:xfrm rot="20716367">
              <a:off x="3839781" y="3714974"/>
              <a:ext cx="599462" cy="986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13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>
                <a:solidFill>
                  <a:schemeClr val="tx1"/>
                </a:solidFill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¿Cómo </a:t>
            </a:r>
            <a:r>
              <a:rPr lang="es-MX" sz="2000" dirty="0" smtClean="0">
                <a:solidFill>
                  <a:schemeClr val="tx1"/>
                </a:solidFill>
                <a:latin typeface="Helvetica Light"/>
                <a:ea typeface="Arial Unicode MS" panose="020B0604020202020204" pitchFamily="34" charset="-128"/>
                <a:cs typeface="Arial Unicode MS" panose="020B0604020202020204" pitchFamily="34" charset="-128"/>
              </a:rPr>
              <a:t>enviar tu Pedido?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0" y="675017"/>
            <a:ext cx="3347864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esultado de imagen para icono de vid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2605088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720675" y="2644338"/>
            <a:ext cx="567213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Insertar vídeo 2:</a:t>
            </a:r>
            <a:r>
              <a:rPr kumimoji="0" lang="es-MX" sz="24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MX" sz="2400" dirty="0" smtClean="0">
                <a:solidFill>
                  <a:prstClr val="black"/>
                </a:solidFill>
                <a:latin typeface="Calibri"/>
              </a:rPr>
              <a:t>Envía tus Pedidos </a:t>
            </a:r>
            <a:endParaRPr kumimoji="0" lang="es-MX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2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sultado de imagen para mujer viendo el relo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6"/>
          <a:stretch/>
        </p:blipFill>
        <p:spPr bwMode="auto">
          <a:xfrm>
            <a:off x="0" y="1274715"/>
            <a:ext cx="3275857" cy="39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mujer viendo el relo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274716"/>
            <a:ext cx="5874350" cy="39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05780" y="3142122"/>
            <a:ext cx="4842283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dirty="0"/>
              <a:t>La Fullerette debe enviar su pedido 24 horas antes del Cierre de Valija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5" y="763836"/>
            <a:ext cx="1779437" cy="1803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1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36</a:t>
            </a:fld>
            <a:endParaRPr lang="es-ES"/>
          </a:p>
        </p:txBody>
      </p:sp>
      <p:sp>
        <p:nvSpPr>
          <p:cNvPr id="6" name="TextBox 5"/>
          <p:cNvSpPr txBox="1"/>
          <p:nvPr/>
        </p:nvSpPr>
        <p:spPr>
          <a:xfrm>
            <a:off x="290571" y="118375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inzel Regular"/>
                <a:cs typeface="Monotype Corsiva"/>
              </a:rPr>
              <a:t>Mi</a:t>
            </a:r>
            <a:r>
              <a:rPr lang="en-US" sz="3600" dirty="0" smtClean="0">
                <a:latin typeface="Cinzel Regular"/>
                <a:cs typeface="Monotype Corsiva"/>
              </a:rPr>
              <a:t> </a:t>
            </a:r>
            <a:r>
              <a:rPr lang="en-US" sz="3600" dirty="0" err="1" smtClean="0">
                <a:latin typeface="Cinzel Regular"/>
                <a:cs typeface="Monotype Corsiva"/>
              </a:rPr>
              <a:t>estado</a:t>
            </a:r>
            <a:r>
              <a:rPr lang="en-US" sz="3600" dirty="0" smtClean="0">
                <a:latin typeface="Cinzel Regular"/>
                <a:cs typeface="Monotype Corsiva"/>
              </a:rPr>
              <a:t> </a:t>
            </a:r>
            <a:r>
              <a:rPr lang="en-US" sz="3600" dirty="0">
                <a:latin typeface="Cinzel Regular"/>
                <a:cs typeface="Monotype Corsiva"/>
              </a:rPr>
              <a:t>de </a:t>
            </a:r>
            <a:r>
              <a:rPr lang="en-US" sz="3600" dirty="0" err="1">
                <a:latin typeface="Cinzel Regular"/>
                <a:cs typeface="Monotype Corsiva"/>
              </a:rPr>
              <a:t>Cuenta</a:t>
            </a:r>
            <a:endParaRPr lang="en-US" sz="3600" dirty="0">
              <a:latin typeface="Cinzel Regular"/>
              <a:cs typeface="Monotype Corsiva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-36512" y="764704"/>
            <a:ext cx="4917232" cy="2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7" r="8996"/>
          <a:stretch/>
        </p:blipFill>
        <p:spPr bwMode="auto">
          <a:xfrm>
            <a:off x="1475656" y="962527"/>
            <a:ext cx="7668345" cy="393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7" r="81862"/>
          <a:stretch/>
        </p:blipFill>
        <p:spPr bwMode="auto">
          <a:xfrm flipH="1">
            <a:off x="-8372" y="962526"/>
            <a:ext cx="1728192" cy="393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1" descr="PEPE SAMANO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48" t="1" r="31099" b="97"/>
          <a:stretch/>
        </p:blipFill>
        <p:spPr>
          <a:xfrm rot="20558468">
            <a:off x="655723" y="1279385"/>
            <a:ext cx="3178177" cy="402272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41806" y="4857341"/>
            <a:ext cx="6460032" cy="9831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elvetica Light"/>
              </a:rPr>
              <a:t>¡Para un mayor Control!</a:t>
            </a:r>
            <a:endParaRPr lang="es-MX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elvetica Light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5703630"/>
            <a:ext cx="9108504" cy="763174"/>
            <a:chOff x="0" y="5703630"/>
            <a:chExt cx="9108504" cy="763174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50000"/>
            <a:stretch/>
          </p:blipFill>
          <p:spPr>
            <a:xfrm>
              <a:off x="0" y="5703630"/>
              <a:ext cx="2916705" cy="76317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50000"/>
            <a:stretch/>
          </p:blipFill>
          <p:spPr>
            <a:xfrm>
              <a:off x="2916705" y="5703630"/>
              <a:ext cx="2916705" cy="763174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50000"/>
            <a:stretch/>
          </p:blipFill>
          <p:spPr>
            <a:xfrm>
              <a:off x="5833410" y="5703630"/>
              <a:ext cx="2916705" cy="763174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r="87713" b="50000"/>
            <a:stretch/>
          </p:blipFill>
          <p:spPr>
            <a:xfrm>
              <a:off x="8750115" y="5703630"/>
              <a:ext cx="358389" cy="763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43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3690" y="155579"/>
            <a:ext cx="9185174" cy="1143000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r>
              <a:rPr lang="es-MX" sz="3200" dirty="0" smtClean="0">
                <a:latin typeface="Helvetica Light"/>
              </a:rPr>
              <a:t>Puedes validar información de tus Pedido</a:t>
            </a:r>
            <a:r>
              <a:rPr lang="es-MX" sz="3200" dirty="0">
                <a:latin typeface="Helvetica Light"/>
              </a:rPr>
              <a:t/>
            </a:r>
            <a:br>
              <a:rPr lang="es-MX" sz="3200" dirty="0">
                <a:latin typeface="Helvetica Light"/>
              </a:rPr>
            </a:br>
            <a:endParaRPr lang="es-MX" sz="3200" dirty="0">
              <a:latin typeface="Helvetica Light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37</a:t>
            </a:fld>
            <a:endParaRPr lang="es-ES"/>
          </a:p>
        </p:txBody>
      </p:sp>
      <p:sp>
        <p:nvSpPr>
          <p:cNvPr id="6" name="4 Rectángulo"/>
          <p:cNvSpPr/>
          <p:nvPr/>
        </p:nvSpPr>
        <p:spPr>
          <a:xfrm>
            <a:off x="2296669" y="2052612"/>
            <a:ext cx="5312856" cy="17281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  <a:latin typeface="Helvetica Light"/>
              </a:rPr>
              <a:t>Cuanto </a:t>
            </a:r>
            <a:r>
              <a:rPr lang="es-MX" sz="2800" b="1" dirty="0" smtClean="0">
                <a:solidFill>
                  <a:schemeClr val="tx1"/>
                </a:solidFill>
                <a:latin typeface="Helvetica Light"/>
              </a:rPr>
              <a:t>Vendí </a:t>
            </a:r>
          </a:p>
          <a:p>
            <a:pPr algn="ctr"/>
            <a:r>
              <a:rPr lang="es-MX" sz="2800" b="1" dirty="0">
                <a:solidFill>
                  <a:schemeClr val="tx1"/>
                </a:solidFill>
                <a:latin typeface="Helvetica Light"/>
              </a:rPr>
              <a:t/>
            </a:r>
            <a:br>
              <a:rPr lang="es-MX" sz="2800" b="1" dirty="0">
                <a:solidFill>
                  <a:schemeClr val="tx1"/>
                </a:solidFill>
                <a:latin typeface="Helvetica Light"/>
              </a:rPr>
            </a:br>
            <a:r>
              <a:rPr lang="es-MX" sz="2800" b="1" dirty="0">
                <a:solidFill>
                  <a:schemeClr val="tx1"/>
                </a:solidFill>
                <a:latin typeface="Helvetica Light"/>
              </a:rPr>
              <a:t> Cuanto </a:t>
            </a:r>
            <a:r>
              <a:rPr lang="es-MX" sz="2800" b="1" dirty="0" smtClean="0">
                <a:solidFill>
                  <a:schemeClr val="tx1"/>
                </a:solidFill>
                <a:latin typeface="Helvetica Light"/>
              </a:rPr>
              <a:t>GANO</a:t>
            </a:r>
          </a:p>
          <a:p>
            <a:pPr algn="ctr"/>
            <a:r>
              <a:rPr lang="es-MX" sz="2800" b="1" dirty="0" smtClean="0">
                <a:solidFill>
                  <a:schemeClr val="tx1"/>
                </a:solidFill>
                <a:latin typeface="Helvetica Light"/>
              </a:rPr>
              <a:t> </a:t>
            </a:r>
            <a:r>
              <a:rPr lang="es-MX" sz="2800" b="1" dirty="0">
                <a:solidFill>
                  <a:schemeClr val="tx1"/>
                </a:solidFill>
                <a:latin typeface="Helvetica Light"/>
              </a:rPr>
              <a:t/>
            </a:r>
            <a:br>
              <a:rPr lang="es-MX" sz="2800" b="1" dirty="0">
                <a:solidFill>
                  <a:schemeClr val="tx1"/>
                </a:solidFill>
                <a:latin typeface="Helvetica Light"/>
              </a:rPr>
            </a:br>
            <a:r>
              <a:rPr lang="es-MX" sz="2800" b="1" dirty="0">
                <a:solidFill>
                  <a:schemeClr val="tx1"/>
                </a:solidFill>
                <a:latin typeface="Helvetica Light"/>
              </a:rPr>
              <a:t>Cuanto </a:t>
            </a:r>
            <a:r>
              <a:rPr lang="es-MX" sz="2800" b="1" dirty="0" smtClean="0">
                <a:solidFill>
                  <a:schemeClr val="tx1"/>
                </a:solidFill>
                <a:latin typeface="Helvetica Light"/>
              </a:rPr>
              <a:t>PAGO </a:t>
            </a:r>
            <a:r>
              <a:rPr lang="es-MX" sz="2800" b="1" dirty="0">
                <a:solidFill>
                  <a:schemeClr val="tx1"/>
                </a:solidFill>
                <a:latin typeface="Helvetica Light"/>
              </a:rPr>
              <a:t>a </a:t>
            </a:r>
            <a:r>
              <a:rPr lang="es-MX" sz="2800" b="1" dirty="0" err="1" smtClean="0">
                <a:solidFill>
                  <a:schemeClr val="tx1"/>
                </a:solidFill>
                <a:latin typeface="Helvetica Light"/>
              </a:rPr>
              <a:t>Fuller</a:t>
            </a:r>
            <a:endParaRPr lang="es-MX" sz="2800" b="1" dirty="0" smtClean="0">
              <a:solidFill>
                <a:schemeClr val="tx1"/>
              </a:solidFill>
              <a:latin typeface="Helvetica Light"/>
            </a:endParaRPr>
          </a:p>
          <a:p>
            <a:pPr algn="ctr"/>
            <a:endParaRPr lang="es-MX" sz="2800" b="1" dirty="0" smtClean="0">
              <a:solidFill>
                <a:schemeClr val="tx1"/>
              </a:solidFill>
              <a:latin typeface="Helvetica Light"/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  <a:latin typeface="Helvetica Light"/>
              </a:rPr>
              <a:t>Puntos </a:t>
            </a:r>
            <a:r>
              <a:rPr lang="es-MX" sz="2800" b="1" dirty="0" err="1" smtClean="0">
                <a:solidFill>
                  <a:schemeClr val="tx1"/>
                </a:solidFill>
                <a:latin typeface="Helvetica Light"/>
              </a:rPr>
              <a:t>Fuller</a:t>
            </a:r>
            <a:r>
              <a:rPr lang="es-MX" sz="2800" b="1" dirty="0" smtClean="0">
                <a:solidFill>
                  <a:schemeClr val="tx1"/>
                </a:solidFill>
                <a:latin typeface="Helvetica Light"/>
              </a:rPr>
              <a:t> Acumulados</a:t>
            </a:r>
            <a:endParaRPr lang="es-MX" sz="2800" b="1" dirty="0">
              <a:solidFill>
                <a:schemeClr val="tx1"/>
              </a:solidFill>
              <a:latin typeface="Helvetica Ligh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11" b="47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50000"/>
          <a:stretch/>
        </p:blipFill>
        <p:spPr>
          <a:xfrm rot="16200000">
            <a:off x="7383667" y="1076768"/>
            <a:ext cx="2916705" cy="7631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11" b="47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50000"/>
          <a:stretch/>
        </p:blipFill>
        <p:spPr>
          <a:xfrm rot="16200000">
            <a:off x="7383667" y="3993473"/>
            <a:ext cx="2916705" cy="7631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78" b="47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09" r="78746" b="50000"/>
          <a:stretch/>
        </p:blipFill>
        <p:spPr>
          <a:xfrm rot="16200000">
            <a:off x="8522873" y="5770974"/>
            <a:ext cx="619922" cy="7448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11" b="47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50000"/>
          <a:stretch/>
        </p:blipFill>
        <p:spPr>
          <a:xfrm rot="5400000">
            <a:off x="-1156374" y="1076766"/>
            <a:ext cx="2916705" cy="7631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11" b="47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50000"/>
          <a:stretch/>
        </p:blipFill>
        <p:spPr>
          <a:xfrm rot="5400000">
            <a:off x="-1156374" y="3993471"/>
            <a:ext cx="2916705" cy="76317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78" b="47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09" r="78746" b="50000"/>
          <a:stretch/>
        </p:blipFill>
        <p:spPr>
          <a:xfrm rot="5400000">
            <a:off x="-17168" y="5770972"/>
            <a:ext cx="619922" cy="74480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3471826" y="1472111"/>
            <a:ext cx="360040" cy="38283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/>
          <p:cNvSpPr/>
          <p:nvPr/>
        </p:nvSpPr>
        <p:spPr>
          <a:xfrm>
            <a:off x="2789280" y="3116114"/>
            <a:ext cx="342560" cy="3848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/>
          <p:cNvSpPr/>
          <p:nvPr/>
        </p:nvSpPr>
        <p:spPr>
          <a:xfrm>
            <a:off x="3287150" y="2273979"/>
            <a:ext cx="392344" cy="41421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Elipse 16"/>
          <p:cNvSpPr/>
          <p:nvPr/>
        </p:nvSpPr>
        <p:spPr>
          <a:xfrm>
            <a:off x="2410078" y="3960587"/>
            <a:ext cx="379202" cy="38283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/>
          <p:cNvSpPr/>
          <p:nvPr/>
        </p:nvSpPr>
        <p:spPr>
          <a:xfrm>
            <a:off x="2599679" y="5033087"/>
            <a:ext cx="4727785" cy="8003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  <a:latin typeface="Helvetica Light"/>
              </a:rPr>
              <a:t>Información General de la </a:t>
            </a:r>
            <a:r>
              <a:rPr lang="es-MX" sz="2800" b="1" dirty="0" err="1" smtClean="0">
                <a:solidFill>
                  <a:schemeClr val="tx1"/>
                </a:solidFill>
                <a:latin typeface="Helvetica Light"/>
              </a:rPr>
              <a:t>Fullerette</a:t>
            </a:r>
            <a:r>
              <a:rPr lang="es-MX" sz="2800" b="1" dirty="0" smtClean="0">
                <a:solidFill>
                  <a:schemeClr val="tx1"/>
                </a:solidFill>
                <a:latin typeface="Helvetica Light"/>
              </a:rPr>
              <a:t> </a:t>
            </a:r>
            <a:endParaRPr lang="es-MX" sz="2800" b="1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2349485" y="5032923"/>
            <a:ext cx="422315" cy="4123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2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1" descr="PEPE SAMANO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48" r="31099" b="48366"/>
          <a:stretch/>
        </p:blipFill>
        <p:spPr>
          <a:xfrm>
            <a:off x="539552" y="871795"/>
            <a:ext cx="8319728" cy="5442726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76113" y="3536504"/>
            <a:ext cx="3841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63538" indent="-363538">
              <a:buClr>
                <a:srgbClr val="FF0000"/>
              </a:buClr>
              <a:buFont typeface="Wingdings" charset="2"/>
              <a:buBlip>
                <a:blip r:embed="rId4"/>
              </a:buBlip>
            </a:pPr>
            <a:endParaRPr lang="es-MX" sz="1400" dirty="0">
              <a:latin typeface="Helvetica Light"/>
              <a:cs typeface="Corbel"/>
            </a:endParaRPr>
          </a:p>
          <a:p>
            <a:pPr marL="363538" indent="-363538">
              <a:buClr>
                <a:srgbClr val="FF0000"/>
              </a:buClr>
            </a:pPr>
            <a:endParaRPr lang="es-MX" sz="1400" dirty="0">
              <a:latin typeface="Helvetica Light"/>
              <a:cs typeface="Corbel"/>
            </a:endParaRPr>
          </a:p>
        </p:txBody>
      </p:sp>
      <p:sp>
        <p:nvSpPr>
          <p:cNvPr id="2" name="1 Flecha abajo"/>
          <p:cNvSpPr/>
          <p:nvPr/>
        </p:nvSpPr>
        <p:spPr>
          <a:xfrm>
            <a:off x="4585219" y="1340768"/>
            <a:ext cx="332534" cy="288032"/>
          </a:xfrm>
          <a:prstGeom prst="downArrow">
            <a:avLst/>
          </a:prstGeom>
          <a:solidFill>
            <a:srgbClr val="FF2219"/>
          </a:solidFill>
          <a:ln>
            <a:solidFill>
              <a:srgbClr val="FF22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3822084" y="980728"/>
            <a:ext cx="29101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1905"/>
                <a:solidFill>
                  <a:srgbClr val="FF221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Datos de la </a:t>
            </a:r>
            <a:r>
              <a:rPr lang="es-ES" sz="2400" b="1" cap="none" spc="0" dirty="0" err="1">
                <a:ln w="1905"/>
                <a:solidFill>
                  <a:srgbClr val="FF221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Fullerette</a:t>
            </a:r>
            <a:endParaRPr lang="es-ES" sz="2400" b="1" cap="none" spc="0" dirty="0">
              <a:ln w="1905"/>
              <a:solidFill>
                <a:srgbClr val="FF221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395536" y="3536505"/>
            <a:ext cx="321588" cy="389450"/>
          </a:xfrm>
          <a:prstGeom prst="rightArrow">
            <a:avLst/>
          </a:prstGeom>
          <a:solidFill>
            <a:srgbClr val="FF2219"/>
          </a:solidFill>
          <a:ln>
            <a:solidFill>
              <a:srgbClr val="FF22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Rectángulo"/>
          <p:cNvSpPr/>
          <p:nvPr/>
        </p:nvSpPr>
        <p:spPr>
          <a:xfrm rot="16200000">
            <a:off x="-1418941" y="3601129"/>
            <a:ext cx="32265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1905"/>
                <a:solidFill>
                  <a:srgbClr val="FF221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Productos por categoría</a:t>
            </a:r>
          </a:p>
        </p:txBody>
      </p:sp>
      <p:sp>
        <p:nvSpPr>
          <p:cNvPr id="8" name="7 Flecha izquierda"/>
          <p:cNvSpPr/>
          <p:nvPr/>
        </p:nvSpPr>
        <p:spPr>
          <a:xfrm>
            <a:off x="8378799" y="3548483"/>
            <a:ext cx="297657" cy="377471"/>
          </a:xfrm>
          <a:prstGeom prst="leftArrow">
            <a:avLst/>
          </a:prstGeom>
          <a:solidFill>
            <a:srgbClr val="FF2219"/>
          </a:solidFill>
          <a:ln>
            <a:solidFill>
              <a:srgbClr val="FF22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Rectángulo"/>
          <p:cNvSpPr/>
          <p:nvPr/>
        </p:nvSpPr>
        <p:spPr>
          <a:xfrm rot="5400000">
            <a:off x="7543853" y="3487365"/>
            <a:ext cx="27386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1905"/>
                <a:solidFill>
                  <a:srgbClr val="FF221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Claves de productos</a:t>
            </a:r>
          </a:p>
        </p:txBody>
      </p:sp>
      <p:sp>
        <p:nvSpPr>
          <p:cNvPr id="10" name="9 Flecha arriba"/>
          <p:cNvSpPr/>
          <p:nvPr/>
        </p:nvSpPr>
        <p:spPr>
          <a:xfrm>
            <a:off x="6430407" y="5445224"/>
            <a:ext cx="360040" cy="360040"/>
          </a:xfrm>
          <a:prstGeom prst="upArrow">
            <a:avLst/>
          </a:prstGeom>
          <a:solidFill>
            <a:srgbClr val="FF2219"/>
          </a:solidFill>
          <a:ln>
            <a:solidFill>
              <a:srgbClr val="FF22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Rectángulo"/>
          <p:cNvSpPr/>
          <p:nvPr/>
        </p:nvSpPr>
        <p:spPr>
          <a:xfrm>
            <a:off x="5796136" y="5733256"/>
            <a:ext cx="15584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1905"/>
                <a:solidFill>
                  <a:srgbClr val="FF221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Ganancia</a:t>
            </a:r>
          </a:p>
          <a:p>
            <a:pPr algn="ctr"/>
            <a:r>
              <a:rPr lang="es-ES" sz="2400" b="1" dirty="0">
                <a:ln w="1905"/>
                <a:solidFill>
                  <a:srgbClr val="FF221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20% o 30%</a:t>
            </a:r>
            <a:endParaRPr lang="es-ES" sz="2400" b="1" cap="none" spc="0" dirty="0">
              <a:ln w="1905"/>
              <a:solidFill>
                <a:srgbClr val="FF221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25 Flecha arriba"/>
          <p:cNvSpPr/>
          <p:nvPr/>
        </p:nvSpPr>
        <p:spPr>
          <a:xfrm>
            <a:off x="4365595" y="5805264"/>
            <a:ext cx="360040" cy="360040"/>
          </a:xfrm>
          <a:prstGeom prst="upArrow">
            <a:avLst/>
          </a:prstGeom>
          <a:solidFill>
            <a:srgbClr val="FF2219"/>
          </a:solidFill>
          <a:ln>
            <a:solidFill>
              <a:srgbClr val="FF22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Rectángulo"/>
          <p:cNvSpPr/>
          <p:nvPr/>
        </p:nvSpPr>
        <p:spPr>
          <a:xfrm>
            <a:off x="3550172" y="6135687"/>
            <a:ext cx="203716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1905"/>
                <a:solidFill>
                  <a:srgbClr val="FF221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Precios sin IVA</a:t>
            </a:r>
            <a:endParaRPr lang="es-ES" sz="2400" b="1" cap="none" spc="0" dirty="0">
              <a:ln w="1905"/>
              <a:solidFill>
                <a:srgbClr val="FF221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21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20" grpId="0"/>
      <p:bldP spid="8" grpId="0" animBg="1"/>
      <p:bldP spid="22" grpId="0"/>
      <p:bldP spid="10" grpId="0" animBg="1"/>
      <p:bldP spid="24" grpId="0"/>
      <p:bldP spid="26" grpId="0" animBg="1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1" descr="PEPE SAMANO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3" t="64998" r="32024" b="-105"/>
          <a:stretch/>
        </p:blipFill>
        <p:spPr>
          <a:xfrm>
            <a:off x="78512" y="1268759"/>
            <a:ext cx="8907808" cy="4104457"/>
          </a:xfrm>
          <a:prstGeom prst="rect">
            <a:avLst/>
          </a:prstGeom>
        </p:spPr>
      </p:pic>
      <p:sp>
        <p:nvSpPr>
          <p:cNvPr id="13" name="12 Flecha abajo"/>
          <p:cNvSpPr/>
          <p:nvPr/>
        </p:nvSpPr>
        <p:spPr>
          <a:xfrm>
            <a:off x="4183007" y="1052736"/>
            <a:ext cx="332534" cy="288032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"/>
          <p:cNvSpPr/>
          <p:nvPr/>
        </p:nvSpPr>
        <p:spPr>
          <a:xfrm>
            <a:off x="1907704" y="651187"/>
            <a:ext cx="49168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Ganancia Suma de los precios totales</a:t>
            </a:r>
          </a:p>
        </p:txBody>
      </p:sp>
      <p:sp>
        <p:nvSpPr>
          <p:cNvPr id="15" name="14 Flecha izquierda"/>
          <p:cNvSpPr/>
          <p:nvPr/>
        </p:nvSpPr>
        <p:spPr>
          <a:xfrm>
            <a:off x="6372200" y="4410248"/>
            <a:ext cx="297657" cy="377471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6745733" y="4182179"/>
            <a:ext cx="18587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Desglose de </a:t>
            </a:r>
          </a:p>
          <a:p>
            <a:pPr algn="ctr"/>
            <a:r>
              <a:rPr lang="es-ES" sz="24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Puntos Fuller</a:t>
            </a:r>
            <a:endParaRPr lang="es-ES" sz="2400" b="1" cap="none" spc="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16 Flecha derecha"/>
          <p:cNvSpPr/>
          <p:nvPr/>
        </p:nvSpPr>
        <p:spPr>
          <a:xfrm>
            <a:off x="5203690" y="1666091"/>
            <a:ext cx="321588" cy="38945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Rectángulo"/>
          <p:cNvSpPr/>
          <p:nvPr/>
        </p:nvSpPr>
        <p:spPr>
          <a:xfrm>
            <a:off x="1913652" y="1599183"/>
            <a:ext cx="32344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Suma Total de Ganancia</a:t>
            </a:r>
          </a:p>
        </p:txBody>
      </p:sp>
      <p:sp>
        <p:nvSpPr>
          <p:cNvPr id="19" name="18 Flecha arriba"/>
          <p:cNvSpPr/>
          <p:nvPr/>
        </p:nvSpPr>
        <p:spPr>
          <a:xfrm>
            <a:off x="7640017" y="2204864"/>
            <a:ext cx="360040" cy="360040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         </a:t>
            </a:r>
            <a:endParaRPr lang="es-MX" dirty="0"/>
          </a:p>
        </p:txBody>
      </p:sp>
      <p:sp>
        <p:nvSpPr>
          <p:cNvPr id="20" name="19 Rectángulo"/>
          <p:cNvSpPr/>
          <p:nvPr/>
        </p:nvSpPr>
        <p:spPr>
          <a:xfrm>
            <a:off x="6795627" y="2463279"/>
            <a:ext cx="23128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Total a depositar</a:t>
            </a:r>
            <a:endParaRPr lang="es-ES" sz="24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0" y="5703630"/>
            <a:ext cx="9108504" cy="763174"/>
            <a:chOff x="0" y="5703630"/>
            <a:chExt cx="9108504" cy="763174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50000"/>
            <a:stretch/>
          </p:blipFill>
          <p:spPr>
            <a:xfrm>
              <a:off x="0" y="5703630"/>
              <a:ext cx="2916705" cy="763174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50000"/>
            <a:stretch/>
          </p:blipFill>
          <p:spPr>
            <a:xfrm>
              <a:off x="2916705" y="5703630"/>
              <a:ext cx="2916705" cy="763174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50000"/>
            <a:stretch/>
          </p:blipFill>
          <p:spPr>
            <a:xfrm>
              <a:off x="5833410" y="5703630"/>
              <a:ext cx="2916705" cy="763174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r="87713" b="50000"/>
            <a:stretch/>
          </p:blipFill>
          <p:spPr>
            <a:xfrm>
              <a:off x="8750115" y="5703630"/>
              <a:ext cx="358389" cy="763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47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2767"/>
          <a:stretch/>
        </p:blipFill>
        <p:spPr bwMode="auto">
          <a:xfrm>
            <a:off x="-108520" y="4034"/>
            <a:ext cx="9289032" cy="625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4</a:t>
            </a:fld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5947560" y="67063"/>
            <a:ext cx="3344880" cy="14401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dirty="0" smtClean="0">
                <a:solidFill>
                  <a:schemeClr val="bg1"/>
                </a:solidFill>
                <a:latin typeface="Cinzel Regular"/>
              </a:rPr>
              <a:t>Quién es </a:t>
            </a:r>
          </a:p>
          <a:p>
            <a:pPr algn="ctr"/>
            <a:endParaRPr lang="es-MX" sz="1100" dirty="0">
              <a:solidFill>
                <a:schemeClr val="bg1"/>
              </a:solidFill>
              <a:latin typeface="Cinzel Regular"/>
            </a:endParaRPr>
          </a:p>
        </p:txBody>
      </p:sp>
      <p:pic>
        <p:nvPicPr>
          <p:cNvPr id="6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9" b="31111"/>
          <a:stretch/>
        </p:blipFill>
        <p:spPr>
          <a:xfrm>
            <a:off x="6314807" y="1307338"/>
            <a:ext cx="2741572" cy="792088"/>
          </a:xfrm>
          <a:prstGeom prst="rect">
            <a:avLst/>
          </a:prstGeom>
        </p:spPr>
      </p:pic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66" y="2135272"/>
            <a:ext cx="1996481" cy="199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516216" y="3861048"/>
            <a:ext cx="2376264" cy="504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Insertar vídeo 1 “50 Aniversario”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1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40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731574" y="332656"/>
            <a:ext cx="7656850" cy="21602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Helvetica Light"/>
              </a:rPr>
              <a:t>Como </a:t>
            </a:r>
            <a:r>
              <a:rPr lang="es-MX" sz="2400" b="1" dirty="0" err="1" smtClean="0">
                <a:solidFill>
                  <a:schemeClr val="tx1"/>
                </a:solidFill>
                <a:latin typeface="Helvetica Light"/>
              </a:rPr>
              <a:t>Fullerette</a:t>
            </a:r>
            <a:r>
              <a:rPr lang="es-MX" sz="2400" b="1" dirty="0" smtClean="0">
                <a:solidFill>
                  <a:schemeClr val="tx1"/>
                </a:solidFill>
                <a:latin typeface="Helvetica Light"/>
              </a:rPr>
              <a:t> puedes depositar directamente en los siguientes Bancos con las siguientes cuentas:</a:t>
            </a:r>
            <a:endParaRPr lang="es-MX" sz="2400" b="1" dirty="0">
              <a:solidFill>
                <a:schemeClr val="tx1"/>
              </a:solidFill>
              <a:latin typeface="Helvetica Light"/>
            </a:endParaRPr>
          </a:p>
        </p:txBody>
      </p:sp>
      <p:pic>
        <p:nvPicPr>
          <p:cNvPr id="12296" name="Picture 8" descr="Resultado de imagen para banco azte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1" b="39880"/>
          <a:stretch/>
        </p:blipFill>
        <p:spPr bwMode="auto">
          <a:xfrm>
            <a:off x="834599" y="1988840"/>
            <a:ext cx="3668946" cy="52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Resultado de imagen para baname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9889" r="5364" b="15033"/>
          <a:stretch/>
        </p:blipFill>
        <p:spPr bwMode="auto">
          <a:xfrm>
            <a:off x="682022" y="3154866"/>
            <a:ext cx="3435402" cy="8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esultado de imagen para bb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0" y="4757633"/>
            <a:ext cx="3613856" cy="73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9"/>
          <p:cNvCxnSpPr/>
          <p:nvPr/>
        </p:nvCxnSpPr>
        <p:spPr>
          <a:xfrm>
            <a:off x="762591" y="2924944"/>
            <a:ext cx="395187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782409" y="4454472"/>
            <a:ext cx="395187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62632" y="6107194"/>
            <a:ext cx="395187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752484" y="2578802"/>
            <a:ext cx="4538050" cy="4134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solidFill>
                  <a:schemeClr val="tx1"/>
                </a:solidFill>
              </a:rPr>
              <a:t>N° </a:t>
            </a:r>
            <a:r>
              <a:rPr lang="es-MX" dirty="0" err="1" smtClean="0">
                <a:solidFill>
                  <a:schemeClr val="tx1"/>
                </a:solidFill>
              </a:rPr>
              <a:t>Cta</a:t>
            </a:r>
            <a:r>
              <a:rPr lang="es-MX" dirty="0" smtClean="0">
                <a:solidFill>
                  <a:schemeClr val="tx1"/>
                </a:solidFill>
              </a:rPr>
              <a:t>: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91775" y="4044100"/>
            <a:ext cx="4538050" cy="4134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solidFill>
                  <a:schemeClr val="tx1"/>
                </a:solidFill>
              </a:rPr>
              <a:t>N° </a:t>
            </a:r>
            <a:r>
              <a:rPr lang="es-MX" dirty="0" err="1" smtClean="0">
                <a:solidFill>
                  <a:schemeClr val="tx1"/>
                </a:solidFill>
              </a:rPr>
              <a:t>Cta</a:t>
            </a:r>
            <a:r>
              <a:rPr lang="es-MX" dirty="0" smtClean="0">
                <a:solidFill>
                  <a:schemeClr val="tx1"/>
                </a:solidFill>
              </a:rPr>
              <a:t>: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54030" y="5711958"/>
            <a:ext cx="4538050" cy="4134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solidFill>
                  <a:schemeClr val="tx1"/>
                </a:solidFill>
              </a:rPr>
              <a:t>N° </a:t>
            </a:r>
            <a:r>
              <a:rPr lang="es-MX" dirty="0" err="1" smtClean="0">
                <a:solidFill>
                  <a:schemeClr val="tx1"/>
                </a:solidFill>
              </a:rPr>
              <a:t>Cta</a:t>
            </a:r>
            <a:r>
              <a:rPr lang="es-MX" dirty="0" smtClean="0">
                <a:solidFill>
                  <a:schemeClr val="tx1"/>
                </a:solidFill>
              </a:rPr>
              <a:t>: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2304" name="Picture 16" descr="Resultado de imagen para gente paga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42" y="1732779"/>
            <a:ext cx="28575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82137" y="186064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Formas de Pago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18" name="Conector recto 17"/>
          <p:cNvCxnSpPr/>
          <p:nvPr/>
        </p:nvCxnSpPr>
        <p:spPr>
          <a:xfrm flipV="1">
            <a:off x="0" y="725979"/>
            <a:ext cx="5025122" cy="174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6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26" t="1920" b="2022"/>
          <a:stretch/>
        </p:blipFill>
        <p:spPr>
          <a:xfrm>
            <a:off x="-108520" y="1533081"/>
            <a:ext cx="9252520" cy="470423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2137" y="186064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Mantén una cobranza sana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6" name="Conector recto 5"/>
          <p:cNvCxnSpPr/>
          <p:nvPr/>
        </p:nvCxnSpPr>
        <p:spPr>
          <a:xfrm flipV="1">
            <a:off x="0" y="731054"/>
            <a:ext cx="3563888" cy="12379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511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42</a:t>
            </a:fld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179512" y="190381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inzel Regular"/>
                <a:cs typeface="Monotype Corsiva"/>
              </a:rPr>
              <a:t>PROMOCIONES </a:t>
            </a:r>
            <a:endParaRPr lang="en-US" sz="3600" dirty="0">
              <a:latin typeface="Cinzel Regular"/>
              <a:cs typeface="Monotype Corsiva"/>
            </a:endParaRPr>
          </a:p>
        </p:txBody>
      </p:sp>
      <p:cxnSp>
        <p:nvCxnSpPr>
          <p:cNvPr id="6" name="Conector recto 5"/>
          <p:cNvCxnSpPr/>
          <p:nvPr/>
        </p:nvCxnSpPr>
        <p:spPr>
          <a:xfrm flipV="1">
            <a:off x="-36512" y="754776"/>
            <a:ext cx="4752528" cy="993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Resultado de imagen para PROMOCI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8" y="2780928"/>
            <a:ext cx="7819435" cy="277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505681" y="132910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 smtClean="0">
                <a:latin typeface="Helvetica Light"/>
              </a:rPr>
              <a:t>Recibirás en tu caja de Pedido</a:t>
            </a:r>
            <a:r>
              <a:rPr lang="es-MX" b="1" dirty="0" smtClean="0">
                <a:latin typeface="Helvetica Light"/>
              </a:rPr>
              <a:t> </a:t>
            </a:r>
            <a:r>
              <a:rPr lang="es-MX" b="1" dirty="0" err="1" smtClean="0">
                <a:latin typeface="Helvetica Light"/>
              </a:rPr>
              <a:t>Flyers</a:t>
            </a:r>
            <a:r>
              <a:rPr lang="es-MX" b="1" dirty="0">
                <a:latin typeface="Helvetica Light"/>
              </a:rPr>
              <a:t> </a:t>
            </a:r>
            <a:r>
              <a:rPr lang="es-MX" b="1" dirty="0" smtClean="0">
                <a:latin typeface="Helvetica Light"/>
              </a:rPr>
              <a:t>con las promociones vigentes de la Campaña</a:t>
            </a:r>
            <a:endParaRPr lang="es-MX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28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811" y="177202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inzel Regular"/>
                <a:cs typeface="Monotype Corsiva"/>
              </a:rPr>
              <a:t>Capacitación</a:t>
            </a:r>
            <a:endParaRPr lang="en-US" sz="3600" dirty="0">
              <a:latin typeface="Cinzel Regular"/>
              <a:cs typeface="Monotype Corsiva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4675964" y="2132857"/>
            <a:ext cx="4468037" cy="4320480"/>
            <a:chOff x="420159" y="1878208"/>
            <a:chExt cx="4143576" cy="3942017"/>
          </a:xfrm>
        </p:grpSpPr>
        <p:pic>
          <p:nvPicPr>
            <p:cNvPr id="2056" name="Picture 8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7" b="100000" l="10000" r="859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7" r="15774"/>
            <a:stretch/>
          </p:blipFill>
          <p:spPr bwMode="auto">
            <a:xfrm>
              <a:off x="474838" y="1878208"/>
              <a:ext cx="4088897" cy="394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98" t="20578" r="30673" b="14584"/>
            <a:stretch/>
          </p:blipFill>
          <p:spPr bwMode="auto">
            <a:xfrm rot="19670326">
              <a:off x="420159" y="3249061"/>
              <a:ext cx="1206050" cy="120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8" descr="Imagen relacionad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7" b="100000" l="10000" r="85990">
                          <a14:backgroundMark x1="22552" y1="57583" x2="36510" y2="5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6" t="54307" r="55227" b="3679"/>
            <a:stretch/>
          </p:blipFill>
          <p:spPr bwMode="auto">
            <a:xfrm>
              <a:off x="474838" y="4021440"/>
              <a:ext cx="1600543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ángulo 2"/>
          <p:cNvSpPr/>
          <p:nvPr/>
        </p:nvSpPr>
        <p:spPr>
          <a:xfrm>
            <a:off x="899592" y="2444936"/>
            <a:ext cx="4732896" cy="29300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2000" dirty="0" smtClean="0">
                <a:solidFill>
                  <a:schemeClr val="tx1"/>
                </a:solidFill>
                <a:latin typeface="Helvetica Light"/>
                <a:cs typeface="Corbel"/>
              </a:rPr>
              <a:t>Capacitación </a:t>
            </a:r>
            <a:r>
              <a:rPr lang="es-MX" sz="2000" dirty="0">
                <a:solidFill>
                  <a:schemeClr val="tx1"/>
                </a:solidFill>
                <a:latin typeface="Helvetica Light"/>
                <a:cs typeface="Corbel"/>
              </a:rPr>
              <a:t>de </a:t>
            </a:r>
            <a:r>
              <a:rPr lang="es-MX" sz="2000" dirty="0" smtClean="0">
                <a:solidFill>
                  <a:schemeClr val="tx1"/>
                </a:solidFill>
                <a:latin typeface="Helvetica Light"/>
                <a:cs typeface="Corbel"/>
              </a:rPr>
              <a:t>Productos</a:t>
            </a:r>
          </a:p>
          <a:p>
            <a:pPr>
              <a:defRPr/>
            </a:pPr>
            <a:endParaRPr lang="es-MX" sz="2000" dirty="0" smtClean="0">
              <a:solidFill>
                <a:schemeClr val="tx1"/>
              </a:solidFill>
              <a:latin typeface="Helvetica Light"/>
              <a:cs typeface="Corbe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2000" dirty="0" err="1" smtClean="0">
                <a:solidFill>
                  <a:schemeClr val="tx1"/>
                </a:solidFill>
                <a:latin typeface="Helvetica Light"/>
                <a:cs typeface="Corbel"/>
              </a:rPr>
              <a:t>Tips</a:t>
            </a:r>
            <a:r>
              <a:rPr lang="es-MX" sz="2000" dirty="0" smtClean="0">
                <a:solidFill>
                  <a:schemeClr val="tx1"/>
                </a:solidFill>
                <a:latin typeface="Helvetica Light"/>
                <a:cs typeface="Corbel"/>
              </a:rPr>
              <a:t> </a:t>
            </a:r>
            <a:r>
              <a:rPr lang="es-MX" sz="2000" dirty="0">
                <a:solidFill>
                  <a:schemeClr val="tx1"/>
                </a:solidFill>
                <a:latin typeface="Helvetica Light"/>
                <a:cs typeface="Corbel"/>
              </a:rPr>
              <a:t>de </a:t>
            </a:r>
            <a:r>
              <a:rPr lang="es-MX" sz="2000" dirty="0" smtClean="0">
                <a:solidFill>
                  <a:schemeClr val="tx1"/>
                </a:solidFill>
                <a:latin typeface="Helvetica Light"/>
                <a:cs typeface="Corbel"/>
              </a:rPr>
              <a:t>venta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MX" sz="2000" dirty="0" smtClean="0">
              <a:solidFill>
                <a:schemeClr val="tx1"/>
              </a:solidFill>
              <a:latin typeface="Helvetica Light"/>
              <a:cs typeface="Corbe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2000" dirty="0" smtClean="0">
                <a:solidFill>
                  <a:schemeClr val="tx1"/>
                </a:solidFill>
                <a:latin typeface="Helvetica Light"/>
                <a:cs typeface="Corbel"/>
              </a:rPr>
              <a:t>Reconocimiento</a:t>
            </a:r>
            <a:endParaRPr lang="es-MX" sz="2000" dirty="0">
              <a:solidFill>
                <a:schemeClr val="tx1"/>
              </a:solidFill>
              <a:latin typeface="Helvetica Light"/>
              <a:cs typeface="Corbel"/>
            </a:endParaRPr>
          </a:p>
          <a:p>
            <a:endParaRPr lang="es-MX" sz="2000" dirty="0">
              <a:solidFill>
                <a:schemeClr val="tx1"/>
              </a:solidFill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539552" y="752365"/>
            <a:ext cx="5472608" cy="349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t="32150" r="37829" b="36351"/>
          <a:stretch/>
        </p:blipFill>
        <p:spPr>
          <a:xfrm>
            <a:off x="899592" y="1016515"/>
            <a:ext cx="1149722" cy="1326603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2233124" y="833072"/>
            <a:ext cx="6664699" cy="15499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MX" sz="2400" dirty="0">
                <a:solidFill>
                  <a:schemeClr val="tx1"/>
                </a:solidFill>
                <a:latin typeface="Helvetica Light"/>
                <a:cs typeface="Corbel"/>
              </a:rPr>
              <a:t>Cada catorce </a:t>
            </a:r>
            <a:r>
              <a:rPr lang="es-MX" sz="2400" dirty="0" smtClean="0">
                <a:solidFill>
                  <a:schemeClr val="tx1"/>
                </a:solidFill>
                <a:latin typeface="Helvetica Light"/>
                <a:cs typeface="Corbel"/>
              </a:rPr>
              <a:t>días, asiste a </a:t>
            </a:r>
            <a:r>
              <a:rPr lang="es-MX" sz="2400" dirty="0">
                <a:solidFill>
                  <a:schemeClr val="tx1"/>
                </a:solidFill>
                <a:latin typeface="Helvetica Light"/>
                <a:cs typeface="Corbel"/>
              </a:rPr>
              <a:t>tus </a:t>
            </a:r>
            <a:r>
              <a:rPr lang="es-MX" sz="2800" b="1" dirty="0">
                <a:solidFill>
                  <a:schemeClr val="accent2"/>
                </a:solidFill>
                <a:latin typeface="Helvetica Light"/>
                <a:cs typeface="Corbel"/>
              </a:rPr>
              <a:t>Reuniones MAS</a:t>
            </a:r>
            <a:r>
              <a:rPr lang="es-MX" sz="2400" dirty="0">
                <a:solidFill>
                  <a:schemeClr val="tx1"/>
                </a:solidFill>
                <a:latin typeface="Helvetica Light"/>
                <a:cs typeface="Corbel"/>
              </a:rPr>
              <a:t>, </a:t>
            </a:r>
            <a:r>
              <a:rPr lang="es-MX" sz="2400" dirty="0" smtClean="0">
                <a:solidFill>
                  <a:schemeClr val="tx1"/>
                </a:solidFill>
                <a:latin typeface="Helvetica Light"/>
                <a:cs typeface="Corbel"/>
              </a:rPr>
              <a:t>dónde de acuerdo a la Campaña  recibirás</a:t>
            </a:r>
            <a:r>
              <a:rPr lang="es-MX" sz="2400" dirty="0">
                <a:solidFill>
                  <a:schemeClr val="tx1"/>
                </a:solidFill>
                <a:latin typeface="Helvetica Light"/>
                <a:cs typeface="Corbel"/>
              </a:rPr>
              <a:t>: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50000"/>
          <a:stretch/>
        </p:blipFill>
        <p:spPr>
          <a:xfrm rot="5400000">
            <a:off x="-1138001" y="1076769"/>
            <a:ext cx="2916705" cy="76317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50000"/>
          <a:stretch/>
        </p:blipFill>
        <p:spPr>
          <a:xfrm rot="5400000">
            <a:off x="-1138001" y="3993474"/>
            <a:ext cx="2916705" cy="76317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9" r="78746" b="50000"/>
          <a:stretch/>
        </p:blipFill>
        <p:spPr>
          <a:xfrm rot="5400000">
            <a:off x="1205" y="5770975"/>
            <a:ext cx="619922" cy="744802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604919" y="5156673"/>
            <a:ext cx="4130114" cy="6156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tx1"/>
                </a:solidFill>
                <a:latin typeface="Helvetica Light"/>
                <a:cs typeface="Corbel"/>
              </a:rPr>
              <a:t>¡En un </a:t>
            </a:r>
            <a:r>
              <a:rPr lang="es-MX" sz="2400" b="1" dirty="0">
                <a:solidFill>
                  <a:schemeClr val="tx1"/>
                </a:solidFill>
                <a:latin typeface="Helvetica Light"/>
                <a:cs typeface="Corbel"/>
              </a:rPr>
              <a:t>ambiente divertido </a:t>
            </a:r>
            <a:r>
              <a:rPr lang="es-MX" sz="2400" dirty="0">
                <a:solidFill>
                  <a:schemeClr val="tx1"/>
                </a:solidFill>
                <a:latin typeface="Helvetica Light"/>
                <a:cs typeface="Corbel"/>
              </a:rPr>
              <a:t>que te llenará de </a:t>
            </a:r>
            <a:r>
              <a:rPr lang="es-MX" sz="2400" b="1" dirty="0">
                <a:solidFill>
                  <a:schemeClr val="tx1"/>
                </a:solidFill>
                <a:latin typeface="Helvetica Light"/>
                <a:cs typeface="Corbel"/>
              </a:rPr>
              <a:t>energía</a:t>
            </a:r>
            <a:r>
              <a:rPr lang="es-MX" sz="2400" dirty="0">
                <a:solidFill>
                  <a:schemeClr val="tx1"/>
                </a:solidFill>
                <a:latin typeface="Helvetica Light"/>
                <a:cs typeface="Corbel"/>
              </a:rPr>
              <a:t>!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08596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6"/>
          <p:cNvSpPr>
            <a:spLocks noChangeArrowheads="1" noChangeShapeType="1"/>
          </p:cNvSpPr>
          <p:nvPr/>
        </p:nvSpPr>
        <p:spPr bwMode="auto">
          <a:xfrm>
            <a:off x="2757255" y="1531293"/>
            <a:ext cx="6295661" cy="340134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/>
              </a:rPr>
              <a:t>Buscar nuevos Clientes 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th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/>
              </a:rPr>
              <a:t>Dar seguimiento a cada Cliente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th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/>
              </a:rPr>
              <a:t>Demostrar el Producto (Asesorar)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th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/>
              </a:rPr>
              <a:t>Vender en cada oportunidad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th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/>
              </a:rPr>
              <a:t>Cobrar antes de entregar el Pedido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th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/>
              </a:rPr>
              <a:t>Asistir a tus Reunión MAS</a:t>
            </a:r>
            <a:r>
              <a:rPr kumimoji="0" lang="es-MX" altLang="es-MX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/>
              </a:rPr>
              <a:t> </a:t>
            </a: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/>
              </a:rPr>
              <a:t>(Momento de Alegría y Sabiduría)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Ligth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MX" altLang="es-MX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th"/>
              </a:rPr>
              <a:t>Participar en todas las Promociones </a:t>
            </a: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Ligth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186" y="96518"/>
            <a:ext cx="5353959" cy="5399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chemeClr val="tx1"/>
                </a:solidFill>
                <a:latin typeface="Cinzel Regular"/>
              </a:rPr>
              <a:t>Recomendaciones de éxito  </a:t>
            </a:r>
            <a:endParaRPr lang="es-MX" sz="2000" b="1" dirty="0">
              <a:solidFill>
                <a:schemeClr val="tx1"/>
              </a:solidFill>
              <a:latin typeface="Cinzel Regular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0" y="657562"/>
            <a:ext cx="5025122" cy="174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68" b="97107" l="0" r="98956">
                        <a14:backgroundMark x1="14883" y1="50627" x2="20366" y2="66827"/>
                        <a14:backgroundMark x1="2611" y1="36837" x2="1305" y2="46095"/>
                        <a14:backgroundMark x1="72585" y1="65284" x2="89034" y2="51398"/>
                        <a14:backgroundMark x1="18277" y1="36837" x2="15927" y2="43202"/>
                        <a14:backgroundMark x1="15144" y1="44166" x2="14883" y2="45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2"/>
          <a:stretch/>
        </p:blipFill>
        <p:spPr>
          <a:xfrm>
            <a:off x="343396" y="836712"/>
            <a:ext cx="2104600" cy="547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78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/>
          <p:cNvSpPr txBox="1"/>
          <p:nvPr/>
        </p:nvSpPr>
        <p:spPr>
          <a:xfrm>
            <a:off x="567916" y="116632"/>
            <a:ext cx="738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inzel Regular"/>
                <a:ea typeface="Microsoft YaHei" panose="020B0503020204020204" pitchFamily="34" charset="-122"/>
                <a:cs typeface="Monotype Corsiva"/>
              </a:rPr>
              <a:t>Redes</a:t>
            </a:r>
            <a:r>
              <a:rPr lang="en-US" sz="3600" dirty="0">
                <a:latin typeface="Cinzel Regular"/>
                <a:ea typeface="Microsoft YaHei" panose="020B0503020204020204" pitchFamily="34" charset="-122"/>
                <a:cs typeface="Monotype Corsiva"/>
              </a:rPr>
              <a:t> </a:t>
            </a:r>
            <a:r>
              <a:rPr lang="en-US" sz="3600" dirty="0" err="1">
                <a:latin typeface="Cinzel Regular"/>
                <a:ea typeface="Microsoft YaHei" panose="020B0503020204020204" pitchFamily="34" charset="-122"/>
                <a:cs typeface="Monotype Corsiva"/>
              </a:rPr>
              <a:t>sociales</a:t>
            </a:r>
            <a:r>
              <a:rPr lang="en-US" sz="3600" dirty="0">
                <a:latin typeface="Cinzel Regular"/>
                <a:ea typeface="Microsoft YaHei" panose="020B0503020204020204" pitchFamily="34" charset="-122"/>
                <a:cs typeface="Monotype Corsiva"/>
              </a:rPr>
              <a:t> </a:t>
            </a: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-36512" y="754776"/>
            <a:ext cx="4752528" cy="993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upo 23"/>
          <p:cNvGrpSpPr/>
          <p:nvPr/>
        </p:nvGrpSpPr>
        <p:grpSpPr>
          <a:xfrm>
            <a:off x="3449698" y="421014"/>
            <a:ext cx="5514790" cy="5903507"/>
            <a:chOff x="-3453870" y="764706"/>
            <a:chExt cx="5246057" cy="5631796"/>
          </a:xfrm>
        </p:grpSpPr>
        <p:pic>
          <p:nvPicPr>
            <p:cNvPr id="25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" t="7490" r="9715" b="7997"/>
            <a:stretch/>
          </p:blipFill>
          <p:spPr bwMode="auto">
            <a:xfrm>
              <a:off x="-3453870" y="764706"/>
              <a:ext cx="5246057" cy="5631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Resultado de imagen para twitt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4339" b="182"/>
            <a:stretch/>
          </p:blipFill>
          <p:spPr bwMode="auto">
            <a:xfrm rot="21403785">
              <a:off x="-2022065" y="3222893"/>
              <a:ext cx="609252" cy="58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51027">
              <a:off x="-3001763" y="4206954"/>
              <a:ext cx="537270" cy="53727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37097">
              <a:off x="-2669886" y="4931967"/>
              <a:ext cx="1072004" cy="710203"/>
            </a:xfrm>
            <a:prstGeom prst="roundRect">
              <a:avLst/>
            </a:prstGeom>
          </p:spPr>
        </p:pic>
        <p:pic>
          <p:nvPicPr>
            <p:cNvPr id="29" name="Picture 4" descr="http://sitiocom.com.mx/wp-content/uploads/2014/12/sitios-web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5065">
              <a:off x="-2366218" y="2295524"/>
              <a:ext cx="618494" cy="61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23"/>
            <p:cNvSpPr txBox="1">
              <a:spLocks noChangeArrowheads="1"/>
            </p:cNvSpPr>
            <p:nvPr/>
          </p:nvSpPr>
          <p:spPr bwMode="auto">
            <a:xfrm rot="21369063">
              <a:off x="-2558115" y="2366789"/>
              <a:ext cx="4273254" cy="317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buFont typeface="Wingdings" charset="2"/>
                <a:buNone/>
              </a:pPr>
              <a:r>
                <a:rPr lang="es-MX" sz="2000" b="1" dirty="0">
                  <a:latin typeface="Helvetica Light"/>
                  <a:cs typeface="Corbel"/>
                </a:rPr>
                <a:t>www.fuller.com.mx</a:t>
              </a:r>
            </a:p>
            <a:p>
              <a:pPr algn="ctr">
                <a:spcBef>
                  <a:spcPct val="50000"/>
                </a:spcBef>
                <a:buFont typeface="Wingdings" charset="2"/>
                <a:buNone/>
              </a:pPr>
              <a:endParaRPr lang="es-MX" b="1" dirty="0">
                <a:latin typeface="Helvetica Light"/>
                <a:cs typeface="Corbel"/>
              </a:endParaRPr>
            </a:p>
            <a:p>
              <a:pPr algn="ctr">
                <a:spcBef>
                  <a:spcPct val="50000"/>
                </a:spcBef>
                <a:buFont typeface="Wingdings" charset="2"/>
                <a:buNone/>
              </a:pPr>
              <a:r>
                <a:rPr lang="es-MX" sz="2000" b="1" dirty="0">
                  <a:latin typeface="Helvetica Light"/>
                  <a:cs typeface="Corbel"/>
                </a:rPr>
                <a:t>@</a:t>
              </a:r>
              <a:r>
                <a:rPr lang="es-MX" sz="2000" b="1" dirty="0" err="1">
                  <a:latin typeface="Helvetica Light"/>
                  <a:cs typeface="Corbel"/>
                </a:rPr>
                <a:t>FullerMexico</a:t>
              </a:r>
              <a:r>
                <a:rPr lang="es-MX" sz="2000" b="1" dirty="0">
                  <a:latin typeface="Helvetica Light"/>
                  <a:cs typeface="Corbel"/>
                </a:rPr>
                <a:t> </a:t>
              </a:r>
            </a:p>
            <a:p>
              <a:pPr algn="ctr">
                <a:spcBef>
                  <a:spcPct val="50000"/>
                </a:spcBef>
                <a:buFont typeface="Wingdings" charset="2"/>
                <a:buNone/>
              </a:pPr>
              <a:endParaRPr lang="es-MX" sz="1400" b="1" dirty="0">
                <a:latin typeface="Helvetica Light"/>
                <a:cs typeface="Corbel"/>
              </a:endParaRPr>
            </a:p>
            <a:p>
              <a:pPr algn="ctr">
                <a:spcBef>
                  <a:spcPct val="50000"/>
                </a:spcBef>
                <a:buFont typeface="Wingdings" charset="2"/>
                <a:buNone/>
              </a:pPr>
              <a:endParaRPr lang="es-MX" sz="1400" b="1" dirty="0">
                <a:latin typeface="Helvetica Light"/>
                <a:cs typeface="Corbel"/>
              </a:endParaRPr>
            </a:p>
            <a:p>
              <a:pPr algn="ctr">
                <a:spcBef>
                  <a:spcPct val="50000"/>
                </a:spcBef>
              </a:pPr>
              <a:r>
                <a:rPr lang="es-MX" sz="2000" b="1" dirty="0">
                  <a:latin typeface="Helvetica Light"/>
                  <a:cs typeface="Corbel"/>
                </a:rPr>
                <a:t>www.facebook.com/FullerMexico</a:t>
              </a:r>
            </a:p>
            <a:p>
              <a:pPr algn="ctr">
                <a:spcBef>
                  <a:spcPct val="50000"/>
                </a:spcBef>
              </a:pPr>
              <a:endParaRPr lang="es-MX" sz="1400" b="1" dirty="0">
                <a:latin typeface="Helvetica Light"/>
                <a:cs typeface="Corbel"/>
              </a:endParaRPr>
            </a:p>
            <a:p>
              <a:pPr algn="ctr">
                <a:spcBef>
                  <a:spcPct val="50000"/>
                </a:spcBef>
                <a:buFont typeface="Wingdings" charset="2"/>
                <a:buNone/>
              </a:pPr>
              <a:r>
                <a:rPr lang="es-MX" sz="2000" b="1" dirty="0">
                  <a:latin typeface="Helvetica Light"/>
                  <a:cs typeface="Corbel"/>
                </a:rPr>
                <a:t> </a:t>
              </a:r>
              <a:r>
                <a:rPr lang="es-MX" sz="2000" b="1" dirty="0" err="1">
                  <a:latin typeface="Helvetica Light"/>
                  <a:cs typeface="Corbel"/>
                </a:rPr>
                <a:t>FullerMexicoOficial</a:t>
              </a:r>
              <a:endParaRPr lang="es-MX" sz="2000" b="1" dirty="0">
                <a:latin typeface="Helvetica Light"/>
                <a:cs typeface="Corbel"/>
              </a:endParaRPr>
            </a:p>
          </p:txBody>
        </p:sp>
      </p:grpSp>
      <p:pic>
        <p:nvPicPr>
          <p:cNvPr id="7174" name="Picture 6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4" y="821381"/>
            <a:ext cx="287655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 rot="21398547">
            <a:off x="4872938" y="1276044"/>
            <a:ext cx="2193007" cy="50499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u="sng" dirty="0" smtClean="0">
                <a:solidFill>
                  <a:schemeClr val="tx1"/>
                </a:solidFill>
              </a:rPr>
              <a:t>BUSCANOS</a:t>
            </a:r>
            <a:endParaRPr lang="es-MX" sz="2800" b="1" u="sng" dirty="0">
              <a:solidFill>
                <a:schemeClr val="tx1"/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11" b="47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50000"/>
          <a:stretch/>
        </p:blipFill>
        <p:spPr>
          <a:xfrm rot="5400000">
            <a:off x="-1138001" y="1076769"/>
            <a:ext cx="2916705" cy="763174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11" b="47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50000"/>
          <a:stretch/>
        </p:blipFill>
        <p:spPr>
          <a:xfrm rot="5400000">
            <a:off x="-1138001" y="3993474"/>
            <a:ext cx="2916705" cy="763174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78" b="47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09" r="78746" b="50000"/>
          <a:stretch/>
        </p:blipFill>
        <p:spPr>
          <a:xfrm rot="5400000">
            <a:off x="1205" y="5770975"/>
            <a:ext cx="619922" cy="74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7569"/>
            <a:ext cx="8208912" cy="547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Cinzel Regular"/>
                <a:cs typeface="Monotype Corsiva"/>
              </a:rPr>
              <a:t>Celebra</a:t>
            </a:r>
            <a:r>
              <a:rPr lang="en-US" sz="4800" dirty="0">
                <a:latin typeface="Cinzel Regular"/>
                <a:cs typeface="Monotype Corsiva"/>
              </a:rPr>
              <a:t> </a:t>
            </a:r>
            <a:r>
              <a:rPr lang="en-US" sz="4800" dirty="0" smtClean="0">
                <a:latin typeface="Cinzel Regular"/>
                <a:cs typeface="Monotype Corsiva"/>
              </a:rPr>
              <a:t>la Vida</a:t>
            </a:r>
            <a:endParaRPr lang="en-US" sz="4800" dirty="0">
              <a:latin typeface="Cinzel Regular"/>
              <a:cs typeface="Monotype Corsiva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2021" y="3633725"/>
            <a:ext cx="3841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63538" indent="-363538">
              <a:buClr>
                <a:srgbClr val="FF0000"/>
              </a:buClr>
              <a:buFont typeface="Wingdings" charset="2"/>
              <a:buBlip>
                <a:blip r:embed="rId4"/>
              </a:buBlip>
            </a:pPr>
            <a:endParaRPr lang="es-MX" sz="1400" dirty="0">
              <a:latin typeface="Corbel"/>
              <a:cs typeface="Corbel"/>
            </a:endParaRPr>
          </a:p>
          <a:p>
            <a:pPr marL="363538" indent="-363538">
              <a:buClr>
                <a:srgbClr val="FF0000"/>
              </a:buClr>
            </a:pPr>
            <a:endParaRPr lang="es-MX" sz="1400" dirty="0">
              <a:latin typeface="Corbel"/>
              <a:cs typeface="Corbe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4082"/>
          <a:stretch/>
        </p:blipFill>
        <p:spPr>
          <a:xfrm rot="21390719">
            <a:off x="1235023" y="1342180"/>
            <a:ext cx="6346254" cy="1751373"/>
          </a:xfrm>
          <a:prstGeom prst="rect">
            <a:avLst/>
          </a:prstGeom>
        </p:spPr>
      </p:pic>
      <p:grpSp>
        <p:nvGrpSpPr>
          <p:cNvPr id="31" name="Grupo 30"/>
          <p:cNvGrpSpPr/>
          <p:nvPr/>
        </p:nvGrpSpPr>
        <p:grpSpPr>
          <a:xfrm>
            <a:off x="0" y="5703630"/>
            <a:ext cx="9108504" cy="763174"/>
            <a:chOff x="0" y="5703630"/>
            <a:chExt cx="9108504" cy="763174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50000"/>
            <a:stretch/>
          </p:blipFill>
          <p:spPr>
            <a:xfrm>
              <a:off x="0" y="5703630"/>
              <a:ext cx="2916705" cy="763174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50000"/>
            <a:stretch/>
          </p:blipFill>
          <p:spPr>
            <a:xfrm>
              <a:off x="2916705" y="5703630"/>
              <a:ext cx="2916705" cy="763174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50000"/>
            <a:stretch/>
          </p:blipFill>
          <p:spPr>
            <a:xfrm>
              <a:off x="5833410" y="5703630"/>
              <a:ext cx="2916705" cy="763174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r="87713" b="50000"/>
            <a:stretch/>
          </p:blipFill>
          <p:spPr>
            <a:xfrm>
              <a:off x="8750115" y="5703630"/>
              <a:ext cx="358389" cy="7631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8891" y="1808171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inzel Regular"/>
                <a:ea typeface="Microsoft YaHei" panose="020B0503020204020204" pitchFamily="34" charset="-122"/>
                <a:cs typeface="Monotype Corsiva"/>
              </a:rPr>
              <a:t>¡</a:t>
            </a:r>
            <a:r>
              <a:rPr lang="en-US" sz="2400" dirty="0" err="1" smtClean="0">
                <a:latin typeface="Cinzel Regular"/>
                <a:ea typeface="Microsoft YaHei" panose="020B0503020204020204" pitchFamily="34" charset="-122"/>
                <a:cs typeface="Monotype Corsiva"/>
              </a:rPr>
              <a:t>Siempre</a:t>
            </a:r>
            <a:r>
              <a:rPr lang="en-US" sz="2400" dirty="0" smtClean="0">
                <a:latin typeface="Cinzel Regular"/>
                <a:ea typeface="Microsoft YaHei" panose="020B0503020204020204" pitchFamily="34" charset="-122"/>
                <a:cs typeface="Monotype Corsiva"/>
              </a:rPr>
              <a:t> </a:t>
            </a:r>
            <a:r>
              <a:rPr lang="en-US" sz="2400" dirty="0" err="1" smtClean="0">
                <a:latin typeface="Cinzel Regular"/>
                <a:ea typeface="Microsoft YaHei" panose="020B0503020204020204" pitchFamily="34" charset="-122"/>
                <a:cs typeface="Monotype Corsiva"/>
              </a:rPr>
              <a:t>contigo</a:t>
            </a:r>
            <a:r>
              <a:rPr lang="en-US" sz="2400" dirty="0" smtClean="0">
                <a:latin typeface="Cinzel Regular"/>
                <a:ea typeface="Microsoft YaHei" panose="020B0503020204020204" pitchFamily="34" charset="-122"/>
                <a:cs typeface="Monotype Corsiva"/>
              </a:rPr>
              <a:t>!</a:t>
            </a:r>
            <a:endParaRPr lang="en-US" sz="2400" dirty="0">
              <a:latin typeface="Cinzel Regular"/>
              <a:ea typeface="Microsoft YaHei" panose="020B0503020204020204" pitchFamily="34" charset="-122"/>
              <a:cs typeface="Monotype Corsiva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55869" y="2492896"/>
            <a:ext cx="46063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Helvetica Light" panose="020B0500000000000000" pitchFamily="34" charset="0"/>
                <a:cs typeface="Arial" panose="020B0604020202020204" pitchFamily="34" charset="0"/>
              </a:rPr>
              <a:t>Llevamos </a:t>
            </a:r>
            <a:r>
              <a:rPr lang="es-MX" sz="2000" b="1" dirty="0">
                <a:latin typeface="Helvetica Light" panose="020B0500000000000000" pitchFamily="34" charset="0"/>
                <a:cs typeface="Arial" panose="020B0604020202020204" pitchFamily="34" charset="0"/>
              </a:rPr>
              <a:t>50 años inspirando los sueños de miles de </a:t>
            </a:r>
            <a:r>
              <a:rPr lang="es-MX" sz="2000" b="1" dirty="0" smtClean="0">
                <a:latin typeface="Helvetica Light" panose="020B0500000000000000" pitchFamily="34" charset="0"/>
                <a:cs typeface="Arial" panose="020B0604020202020204" pitchFamily="34" charset="0"/>
              </a:rPr>
              <a:t>personas </a:t>
            </a:r>
            <a:r>
              <a:rPr lang="es-MX" sz="2000" b="1" dirty="0">
                <a:latin typeface="Helvetica Light" panose="020B0500000000000000" pitchFamily="34" charset="0"/>
                <a:cs typeface="Arial" panose="020B0604020202020204" pitchFamily="34" charset="0"/>
              </a:rPr>
              <a:t>que como tú día a día descubren en nuestro negocio la belleza de ser independientes, de cumplir sus sueños </a:t>
            </a:r>
            <a:r>
              <a:rPr lang="es-MX" sz="2000" b="1" dirty="0" smtClean="0">
                <a:latin typeface="Helvetica Light" panose="020B0500000000000000" pitchFamily="34" charset="0"/>
                <a:cs typeface="Arial" panose="020B0604020202020204" pitchFamily="34" charset="0"/>
              </a:rPr>
              <a:t>y Transformar sus Vidas</a:t>
            </a:r>
            <a:r>
              <a:rPr lang="es-MX" sz="2000" b="1" dirty="0" smtClean="0">
                <a:latin typeface="Helvetica Light" panose="020B0500000000000000" pitchFamily="34" charset="0"/>
              </a:rPr>
              <a:t>.</a:t>
            </a:r>
            <a:r>
              <a:rPr lang="es-MX" sz="2000" b="1" dirty="0">
                <a:latin typeface="Helvetica Light" panose="020B0500000000000000" pitchFamily="34" charset="0"/>
              </a:rPr>
              <a:t> </a:t>
            </a:r>
            <a:endParaRPr lang="es-MX" sz="2400" b="1" dirty="0" smtClean="0">
              <a:latin typeface="Helvetica Light" panose="020B0500000000000000" pitchFamily="34" charset="0"/>
            </a:endParaRPr>
          </a:p>
          <a:p>
            <a:pPr algn="just"/>
            <a:endParaRPr lang="es-MX" sz="2400" b="1" dirty="0">
              <a:latin typeface="Helvetica Light" panose="020B0500000000000000" pitchFamily="34" charset="0"/>
            </a:endParaRPr>
          </a:p>
        </p:txBody>
      </p:sp>
      <p:sp>
        <p:nvSpPr>
          <p:cNvPr id="12" name="CuadroTexto 30"/>
          <p:cNvSpPr txBox="1"/>
          <p:nvPr/>
        </p:nvSpPr>
        <p:spPr>
          <a:xfrm>
            <a:off x="191876" y="5573721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just">
              <a:defRPr sz="2000" b="1">
                <a:solidFill>
                  <a:srgbClr val="CC0099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¡Llegamos a millones de familias </a:t>
            </a:r>
            <a:r>
              <a:rPr lang="es-MX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mexicanas con </a:t>
            </a:r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 </a:t>
            </a:r>
            <a:r>
              <a:rPr lang="es-MX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300,000 </a:t>
            </a:r>
            <a:r>
              <a:rPr lang="es-MX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Fullerette</a:t>
            </a:r>
            <a:r>
              <a:rPr lang="es-MX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3" name="Conector recto 2"/>
          <p:cNvCxnSpPr/>
          <p:nvPr/>
        </p:nvCxnSpPr>
        <p:spPr>
          <a:xfrm>
            <a:off x="0" y="1268760"/>
            <a:ext cx="4792428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32706" r="4183" b="35177"/>
          <a:stretch/>
        </p:blipFill>
        <p:spPr>
          <a:xfrm>
            <a:off x="992058" y="313023"/>
            <a:ext cx="2808312" cy="752744"/>
          </a:xfrm>
          <a:prstGeom prst="rect">
            <a:avLst/>
          </a:prstGeom>
        </p:spPr>
      </p:pic>
      <p:pic>
        <p:nvPicPr>
          <p:cNvPr id="17" name="Imagen 16" descr="50_ani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20688"/>
            <a:ext cx="4392706" cy="4418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653149" y="739878"/>
            <a:ext cx="587664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s-MX" sz="4800" b="1" dirty="0" smtClean="0">
                <a:solidFill>
                  <a:srgbClr val="CC3399"/>
                </a:solidFill>
                <a:latin typeface="Helvetica Light"/>
                <a:cs typeface="Corbel"/>
              </a:rPr>
              <a:t>Transformar</a:t>
            </a:r>
            <a:r>
              <a:rPr lang="es-MX" sz="5400" b="1" dirty="0" smtClean="0">
                <a:solidFill>
                  <a:srgbClr val="CC3399"/>
                </a:solidFill>
                <a:latin typeface="Helvetica Light"/>
                <a:cs typeface="Corbel"/>
              </a:rPr>
              <a:t> Vidas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107504" y="98919"/>
            <a:ext cx="36070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dirty="0" err="1">
                <a:latin typeface="Cinzel Regular"/>
                <a:cs typeface="Monotype Corsiva"/>
              </a:rPr>
              <a:t>Nuestra</a:t>
            </a:r>
            <a:r>
              <a:rPr lang="en-US" sz="4000" dirty="0">
                <a:latin typeface="Cinzel Regular"/>
                <a:cs typeface="Monotype Corsiva"/>
              </a:rPr>
              <a:t> </a:t>
            </a:r>
            <a:r>
              <a:rPr lang="en-US" sz="4000" dirty="0" err="1">
                <a:latin typeface="Cinzel Regular"/>
                <a:cs typeface="Monotype Corsiva"/>
              </a:rPr>
              <a:t>M</a:t>
            </a:r>
            <a:r>
              <a:rPr lang="en-US" sz="4000" dirty="0" err="1" smtClean="0">
                <a:latin typeface="Cinzel Regular"/>
                <a:cs typeface="Monotype Corsiva"/>
              </a:rPr>
              <a:t>isión</a:t>
            </a:r>
            <a:endParaRPr lang="en-US" sz="4000" dirty="0">
              <a:latin typeface="Cinzel Regular"/>
              <a:cs typeface="Monotype Corsiva"/>
            </a:endParaRPr>
          </a:p>
        </p:txBody>
      </p:sp>
      <p:pic>
        <p:nvPicPr>
          <p:cNvPr id="6" name="Picture 3" descr="C:\Users\urm056\Desktop\GUÍA MAS\Apoyos Visuales\Apoyos Visuales C21\Imagenes\LOGO-CHAIN-OF-CONFIDE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83369"/>
            <a:ext cx="3052803" cy="130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11"/>
          <p:cNvCxnSpPr/>
          <p:nvPr/>
        </p:nvCxnSpPr>
        <p:spPr>
          <a:xfrm>
            <a:off x="0" y="920161"/>
            <a:ext cx="3923928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9"/>
          <p:cNvSpPr/>
          <p:nvPr/>
        </p:nvSpPr>
        <p:spPr>
          <a:xfrm rot="960000">
            <a:off x="4546523" y="4780795"/>
            <a:ext cx="2987707" cy="397192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Elipse 23"/>
          <p:cNvSpPr/>
          <p:nvPr/>
        </p:nvSpPr>
        <p:spPr>
          <a:xfrm>
            <a:off x="77966" y="2822618"/>
            <a:ext cx="928622" cy="889646"/>
          </a:xfrm>
          <a:prstGeom prst="ellipse">
            <a:avLst/>
          </a:prstGeom>
          <a:solidFill>
            <a:srgbClr val="F356B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/>
          </a:p>
        </p:txBody>
      </p:sp>
      <p:sp>
        <p:nvSpPr>
          <p:cNvPr id="7" name="CuadroTexto 6"/>
          <p:cNvSpPr txBox="1"/>
          <p:nvPr/>
        </p:nvSpPr>
        <p:spPr>
          <a:xfrm>
            <a:off x="1187624" y="3142709"/>
            <a:ext cx="565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De las personas eran más TIMIDAS antes de vender Fuller </a:t>
            </a:r>
            <a:endParaRPr lang="es-MX" b="1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187624" y="4342938"/>
            <a:ext cx="411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Hoy son personas SEGURAS de sí mismas </a:t>
            </a:r>
            <a:endParaRPr lang="es-MX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1187624" y="5508316"/>
            <a:ext cx="411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En un futuro se ven como LÍDERES</a:t>
            </a:r>
            <a:endParaRPr lang="es-MX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-108520" y="2056960"/>
            <a:ext cx="897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De acuerdo a una encuesta de Transformación de Vidas que realizó el grupo </a:t>
            </a:r>
            <a:r>
              <a:rPr lang="es-MX" b="1" dirty="0" err="1" smtClean="0"/>
              <a:t>Tupperware</a:t>
            </a:r>
            <a:r>
              <a:rPr lang="es-MX" dirty="0" smtClean="0"/>
              <a:t> se comprobó:</a:t>
            </a:r>
            <a:endParaRPr lang="es-MX" dirty="0"/>
          </a:p>
        </p:txBody>
      </p:sp>
      <p:sp>
        <p:nvSpPr>
          <p:cNvPr id="2" name="Rectángulo 1"/>
          <p:cNvSpPr/>
          <p:nvPr/>
        </p:nvSpPr>
        <p:spPr>
          <a:xfrm>
            <a:off x="167618" y="3062384"/>
            <a:ext cx="749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/>
              <a:t>38% </a:t>
            </a:r>
          </a:p>
        </p:txBody>
      </p:sp>
      <p:sp>
        <p:nvSpPr>
          <p:cNvPr id="16" name="Elipse 15"/>
          <p:cNvSpPr/>
          <p:nvPr/>
        </p:nvSpPr>
        <p:spPr>
          <a:xfrm>
            <a:off x="70730" y="3979514"/>
            <a:ext cx="928622" cy="889646"/>
          </a:xfrm>
          <a:prstGeom prst="ellipse">
            <a:avLst/>
          </a:prstGeom>
          <a:solidFill>
            <a:srgbClr val="F356B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/>
          </a:p>
        </p:txBody>
      </p:sp>
      <p:sp>
        <p:nvSpPr>
          <p:cNvPr id="17" name="Rectángulo 16"/>
          <p:cNvSpPr/>
          <p:nvPr/>
        </p:nvSpPr>
        <p:spPr>
          <a:xfrm>
            <a:off x="160382" y="4193504"/>
            <a:ext cx="749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45% </a:t>
            </a:r>
            <a:endParaRPr lang="es-MX" sz="2400" dirty="0"/>
          </a:p>
        </p:txBody>
      </p:sp>
      <p:sp>
        <p:nvSpPr>
          <p:cNvPr id="18" name="Elipse 17"/>
          <p:cNvSpPr/>
          <p:nvPr/>
        </p:nvSpPr>
        <p:spPr>
          <a:xfrm>
            <a:off x="77966" y="5159933"/>
            <a:ext cx="928622" cy="889646"/>
          </a:xfrm>
          <a:prstGeom prst="ellipse">
            <a:avLst/>
          </a:prstGeom>
          <a:solidFill>
            <a:srgbClr val="F356B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/>
          </a:p>
        </p:txBody>
      </p:sp>
      <p:sp>
        <p:nvSpPr>
          <p:cNvPr id="19" name="Rectángulo 18"/>
          <p:cNvSpPr/>
          <p:nvPr/>
        </p:nvSpPr>
        <p:spPr>
          <a:xfrm>
            <a:off x="198099" y="5373923"/>
            <a:ext cx="749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50% 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7323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7</a:t>
            </a:fld>
            <a:endParaRPr lang="es-ES"/>
          </a:p>
        </p:txBody>
      </p:sp>
      <p:sp>
        <p:nvSpPr>
          <p:cNvPr id="31" name="Título 1"/>
          <p:cNvSpPr>
            <a:spLocks noGrp="1"/>
          </p:cNvSpPr>
          <p:nvPr>
            <p:ph type="title"/>
          </p:nvPr>
        </p:nvSpPr>
        <p:spPr>
          <a:xfrm>
            <a:off x="48413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Hoy inicias tu </a:t>
            </a:r>
            <a:r>
              <a:rPr lang="es-MX" dirty="0" smtClean="0">
                <a:solidFill>
                  <a:srgbClr val="C4A360"/>
                </a:solidFill>
              </a:rPr>
              <a:t>Transformación</a:t>
            </a:r>
            <a:r>
              <a:rPr lang="es-MX" dirty="0" smtClean="0"/>
              <a:t> en Fuller  </a:t>
            </a:r>
            <a:endParaRPr lang="es-MX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68" b="97107" l="0" r="98956">
                        <a14:backgroundMark x1="14883" y1="50627" x2="20366" y2="66827"/>
                        <a14:backgroundMark x1="2611" y1="36837" x2="1305" y2="46095"/>
                        <a14:backgroundMark x1="72585" y1="65284" x2="89034" y2="51398"/>
                        <a14:backgroundMark x1="18277" y1="36837" x2="15927" y2="43202"/>
                        <a14:backgroundMark x1="15144" y1="44166" x2="14883" y2="45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2"/>
          <a:stretch/>
        </p:blipFill>
        <p:spPr>
          <a:xfrm>
            <a:off x="-35330" y="1712872"/>
            <a:ext cx="1794263" cy="4668042"/>
          </a:xfrm>
          <a:prstGeom prst="rect">
            <a:avLst/>
          </a:prstGeom>
        </p:spPr>
      </p:pic>
      <p:sp>
        <p:nvSpPr>
          <p:cNvPr id="7" name="Marcador de número de diapositiva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FA4920-DBF3-8342-9DD6-AA0D63ED3DDD}" type="slidenum">
              <a:rPr lang="es-ES" smtClean="0"/>
              <a:pPr/>
              <a:t>7</a:t>
            </a:fld>
            <a:endParaRPr lang="es-ES"/>
          </a:p>
        </p:txBody>
      </p:sp>
      <p:cxnSp>
        <p:nvCxnSpPr>
          <p:cNvPr id="12" name="Conector recto 11"/>
          <p:cNvCxnSpPr/>
          <p:nvPr/>
        </p:nvCxnSpPr>
        <p:spPr>
          <a:xfrm flipH="1">
            <a:off x="1763688" y="1712872"/>
            <a:ext cx="4940406" cy="0"/>
          </a:xfrm>
          <a:prstGeom prst="line">
            <a:avLst/>
          </a:prstGeom>
          <a:ln>
            <a:solidFill>
              <a:srgbClr val="92D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3873487" y="1309231"/>
            <a:ext cx="3672408" cy="4036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Helvetica Light"/>
              </a:rPr>
              <a:t>Venta  Folleto</a:t>
            </a:r>
            <a:endParaRPr lang="es-MX" sz="2400" b="1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368133" y="1547218"/>
            <a:ext cx="5608131" cy="10366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  <a:latin typeface="Helvetica Light"/>
              </a:rPr>
              <a:t>Con ayuda de tu Folleto ofrece los Productos y </a:t>
            </a:r>
            <a:r>
              <a:rPr lang="es-MX" dirty="0">
                <a:solidFill>
                  <a:schemeClr val="tx1"/>
                </a:solidFill>
                <a:latin typeface="Helvetica Light"/>
              </a:rPr>
              <a:t>o</a:t>
            </a:r>
            <a:r>
              <a:rPr lang="es-MX" dirty="0" smtClean="0">
                <a:solidFill>
                  <a:schemeClr val="tx1"/>
                </a:solidFill>
                <a:latin typeface="Helvetica Light"/>
              </a:rPr>
              <a:t>btén grandes Ganancias </a:t>
            </a:r>
            <a:endParaRPr lang="es-MX" dirty="0">
              <a:solidFill>
                <a:schemeClr val="tx1"/>
              </a:solidFill>
              <a:latin typeface="Helvetica Light"/>
            </a:endParaRPr>
          </a:p>
        </p:txBody>
      </p:sp>
      <p:cxnSp>
        <p:nvCxnSpPr>
          <p:cNvPr id="13" name="Conector recto 12"/>
          <p:cNvCxnSpPr/>
          <p:nvPr/>
        </p:nvCxnSpPr>
        <p:spPr>
          <a:xfrm flipH="1">
            <a:off x="1763688" y="3015890"/>
            <a:ext cx="5374161" cy="0"/>
          </a:xfrm>
          <a:prstGeom prst="line">
            <a:avLst/>
          </a:prstGeom>
          <a:ln>
            <a:solidFill>
              <a:srgbClr val="F6A32A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3455777" y="2629716"/>
            <a:ext cx="3672408" cy="2952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Helvetica Light"/>
              </a:rPr>
              <a:t>Gana con Puntos </a:t>
            </a:r>
            <a:r>
              <a:rPr lang="es-MX" sz="2400" b="1" dirty="0" err="1" smtClean="0">
                <a:solidFill>
                  <a:schemeClr val="tx1"/>
                </a:solidFill>
                <a:latin typeface="Helvetica Light"/>
              </a:rPr>
              <a:t>Fuller</a:t>
            </a:r>
            <a:endParaRPr lang="es-MX" sz="2400" b="1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763687" y="3068960"/>
            <a:ext cx="5517141" cy="10366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  <a:latin typeface="Helvetica Light"/>
              </a:rPr>
              <a:t>Acumula, canjea y gana increíbles premios con Puntos </a:t>
            </a:r>
            <a:r>
              <a:rPr lang="es-MX" dirty="0" err="1" smtClean="0">
                <a:solidFill>
                  <a:schemeClr val="tx1"/>
                </a:solidFill>
                <a:latin typeface="Helvetica Light"/>
              </a:rPr>
              <a:t>Fuller</a:t>
            </a:r>
            <a:r>
              <a:rPr lang="es-MX" dirty="0" smtClean="0">
                <a:solidFill>
                  <a:schemeClr val="tx1"/>
                </a:solidFill>
                <a:latin typeface="Helvetica Light"/>
              </a:rPr>
              <a:t> </a:t>
            </a:r>
          </a:p>
          <a:p>
            <a:pPr algn="ctr"/>
            <a:r>
              <a:rPr lang="es-MX" dirty="0" smtClean="0">
                <a:solidFill>
                  <a:schemeClr val="tx1"/>
                </a:solidFill>
                <a:latin typeface="Helvetica Light"/>
              </a:rPr>
              <a:t>¡</a:t>
            </a:r>
            <a:r>
              <a:rPr lang="es-MX" dirty="0">
                <a:solidFill>
                  <a:schemeClr val="tx1"/>
                </a:solidFill>
                <a:latin typeface="Helvetica Light"/>
              </a:rPr>
              <a:t>C</a:t>
            </a:r>
            <a:r>
              <a:rPr lang="es-MX" dirty="0" smtClean="0">
                <a:solidFill>
                  <a:schemeClr val="tx1"/>
                </a:solidFill>
                <a:latin typeface="Helvetica Light"/>
              </a:rPr>
              <a:t>ada venta del Folleto te da Puntos!</a:t>
            </a:r>
            <a:endParaRPr lang="es-MX" dirty="0">
              <a:solidFill>
                <a:schemeClr val="tx1"/>
              </a:solidFill>
              <a:latin typeface="Helvetica Light"/>
            </a:endParaRPr>
          </a:p>
        </p:txBody>
      </p:sp>
      <p:cxnSp>
        <p:nvCxnSpPr>
          <p:cNvPr id="14" name="Conector recto 13"/>
          <p:cNvCxnSpPr/>
          <p:nvPr/>
        </p:nvCxnSpPr>
        <p:spPr>
          <a:xfrm flipH="1">
            <a:off x="1722196" y="4711344"/>
            <a:ext cx="5158284" cy="2239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1296144" y="4340156"/>
            <a:ext cx="6300192" cy="3849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 smtClean="0">
                <a:solidFill>
                  <a:schemeClr val="tx1"/>
                </a:solidFill>
                <a:latin typeface="Helvetica Light"/>
              </a:rPr>
              <a:t>Grandes Triunfadoras: </a:t>
            </a:r>
            <a:r>
              <a:rPr lang="es-MX" sz="2200" b="1" dirty="0" err="1" smtClean="0">
                <a:solidFill>
                  <a:schemeClr val="tx1"/>
                </a:solidFill>
                <a:latin typeface="Helvetica Light"/>
              </a:rPr>
              <a:t>Fullerette</a:t>
            </a:r>
            <a:r>
              <a:rPr lang="es-MX" sz="2200" b="1" dirty="0" smtClean="0">
                <a:solidFill>
                  <a:schemeClr val="tx1"/>
                </a:solidFill>
                <a:latin typeface="Helvetica Light"/>
              </a:rPr>
              <a:t> Reina</a:t>
            </a:r>
            <a:endParaRPr lang="es-MX" sz="2200" b="1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431068" y="4782587"/>
            <a:ext cx="5572945" cy="10366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  <a:latin typeface="Helvetica Light"/>
              </a:rPr>
              <a:t>Logra grandes ventas y gana tu lugar en el programa </a:t>
            </a:r>
            <a:r>
              <a:rPr lang="es-MX" b="1" dirty="0" smtClean="0">
                <a:solidFill>
                  <a:schemeClr val="tx1"/>
                </a:solidFill>
                <a:latin typeface="Helvetica Light"/>
              </a:rPr>
              <a:t>Grandes Triunfadoras: </a:t>
            </a:r>
            <a:r>
              <a:rPr lang="es-MX" b="1" dirty="0" err="1" smtClean="0">
                <a:solidFill>
                  <a:schemeClr val="tx1"/>
                </a:solidFill>
                <a:latin typeface="Helvetica Light"/>
              </a:rPr>
              <a:t>Fullerette</a:t>
            </a:r>
            <a:r>
              <a:rPr lang="es-MX" b="1" dirty="0" smtClean="0">
                <a:solidFill>
                  <a:schemeClr val="tx1"/>
                </a:solidFill>
                <a:latin typeface="Helvetica Light"/>
              </a:rPr>
              <a:t> Reina</a:t>
            </a:r>
            <a:r>
              <a:rPr lang="es-MX" dirty="0" smtClean="0">
                <a:solidFill>
                  <a:schemeClr val="tx1"/>
                </a:solidFill>
                <a:latin typeface="Helvetica Light"/>
              </a:rPr>
              <a:t>, donde tú eres la reina. </a:t>
            </a:r>
            <a:endParaRPr lang="es-MX" dirty="0">
              <a:solidFill>
                <a:schemeClr val="tx1"/>
              </a:solidFill>
              <a:latin typeface="Helvetica Light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6740145" y="1057380"/>
            <a:ext cx="2378422" cy="4984515"/>
            <a:chOff x="6740145" y="1057380"/>
            <a:chExt cx="2378422" cy="498451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0145" y="1057380"/>
              <a:ext cx="2378422" cy="4984515"/>
            </a:xfrm>
            <a:prstGeom prst="rect">
              <a:avLst/>
            </a:prstGeom>
          </p:spPr>
        </p:pic>
        <p:sp>
          <p:nvSpPr>
            <p:cNvPr id="27" name="Rectángulo 26"/>
            <p:cNvSpPr/>
            <p:nvPr/>
          </p:nvSpPr>
          <p:spPr>
            <a:xfrm rot="20785321">
              <a:off x="7442828" y="1460468"/>
              <a:ext cx="809897" cy="804586"/>
            </a:xfrm>
            <a:prstGeom prst="rect">
              <a:avLst/>
            </a:prstGeom>
            <a:solidFill>
              <a:srgbClr val="59C800"/>
            </a:solidFill>
            <a:ln>
              <a:solidFill>
                <a:srgbClr val="59C8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6894">
              <a:off x="7510697" y="1358792"/>
              <a:ext cx="660867" cy="1028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5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4920-DBF3-8342-9DD6-AA0D63ED3DDD}" type="slidenum">
              <a:rPr lang="es-ES" smtClean="0"/>
              <a:t>8</a:t>
            </a:fld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4928822" y="4620990"/>
            <a:ext cx="196455" cy="299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Rectángulo 31"/>
          <p:cNvSpPr/>
          <p:nvPr/>
        </p:nvSpPr>
        <p:spPr>
          <a:xfrm>
            <a:off x="6293468" y="3864853"/>
            <a:ext cx="899228" cy="500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26 Rectángulo"/>
          <p:cNvSpPr/>
          <p:nvPr/>
        </p:nvSpPr>
        <p:spPr>
          <a:xfrm>
            <a:off x="60595" y="188640"/>
            <a:ext cx="4081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dirty="0" err="1">
                <a:latin typeface="Cinzel Regular"/>
                <a:cs typeface="Monotype Corsiva"/>
              </a:rPr>
              <a:t>Nuestros</a:t>
            </a:r>
            <a:r>
              <a:rPr lang="en-US" sz="4000" dirty="0">
                <a:latin typeface="Cinzel Regular"/>
                <a:cs typeface="Monotype Corsiva"/>
              </a:rPr>
              <a:t> </a:t>
            </a:r>
            <a:r>
              <a:rPr lang="en-US" sz="4000" dirty="0" err="1">
                <a:latin typeface="Cinzel Regular"/>
                <a:cs typeface="Monotype Corsiva"/>
              </a:rPr>
              <a:t>Valores</a:t>
            </a:r>
            <a:endParaRPr lang="en-US" sz="4000" dirty="0">
              <a:latin typeface="Cinzel Regular"/>
              <a:cs typeface="Monotype Corsiva"/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0" y="836712"/>
            <a:ext cx="5364088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upo 41"/>
          <p:cNvGrpSpPr/>
          <p:nvPr/>
        </p:nvGrpSpPr>
        <p:grpSpPr>
          <a:xfrm>
            <a:off x="-118567" y="680565"/>
            <a:ext cx="9155063" cy="4764659"/>
            <a:chOff x="0" y="1052736"/>
            <a:chExt cx="9155063" cy="4764659"/>
          </a:xfrm>
        </p:grpSpPr>
        <p:grpSp>
          <p:nvGrpSpPr>
            <p:cNvPr id="40" name="Grupo 39"/>
            <p:cNvGrpSpPr/>
            <p:nvPr/>
          </p:nvGrpSpPr>
          <p:grpSpPr>
            <a:xfrm>
              <a:off x="0" y="1052736"/>
              <a:ext cx="9155063" cy="4764659"/>
              <a:chOff x="-31592" y="1200215"/>
              <a:chExt cx="9155063" cy="4764659"/>
            </a:xfrm>
          </p:grpSpPr>
          <p:grpSp>
            <p:nvGrpSpPr>
              <p:cNvPr id="39" name="Grupo 38"/>
              <p:cNvGrpSpPr/>
              <p:nvPr/>
            </p:nvGrpSpPr>
            <p:grpSpPr>
              <a:xfrm>
                <a:off x="-31592" y="1200215"/>
                <a:ext cx="9155063" cy="4764659"/>
                <a:chOff x="-10047" y="1007505"/>
                <a:chExt cx="9155063" cy="4764659"/>
              </a:xfrm>
            </p:grpSpPr>
            <p:pic>
              <p:nvPicPr>
                <p:cNvPr id="21" name="Picture 4" descr="Imagen relacionada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432" t="44587" r="1518"/>
                <a:stretch/>
              </p:blipFill>
              <p:spPr bwMode="auto">
                <a:xfrm rot="16200000">
                  <a:off x="6469823" y="-170237"/>
                  <a:ext cx="1485390" cy="38408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Grupo 15"/>
                <p:cNvGrpSpPr/>
                <p:nvPr/>
              </p:nvGrpSpPr>
              <p:grpSpPr>
                <a:xfrm>
                  <a:off x="-10047" y="1007505"/>
                  <a:ext cx="9155063" cy="4764659"/>
                  <a:chOff x="-10047" y="968597"/>
                  <a:chExt cx="9155063" cy="4764659"/>
                </a:xfrm>
              </p:grpSpPr>
              <p:pic>
                <p:nvPicPr>
                  <p:cNvPr id="1028" name="Picture 4" descr="Imagen relaciona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923" t="27724" r="14816"/>
                  <a:stretch/>
                </p:blipFill>
                <p:spPr bwMode="auto">
                  <a:xfrm rot="16200000">
                    <a:off x="5614177" y="1810759"/>
                    <a:ext cx="2776694" cy="4284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" name="Picture 4" descr="Imagen relaciona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2" t="14384" r="47280"/>
                  <a:stretch/>
                </p:blipFill>
                <p:spPr bwMode="auto">
                  <a:xfrm rot="5400000">
                    <a:off x="320790" y="957664"/>
                    <a:ext cx="4218452" cy="48600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" name="4 Rectángulo"/>
                  <p:cNvSpPr/>
                  <p:nvPr/>
                </p:nvSpPr>
                <p:spPr>
                  <a:xfrm>
                    <a:off x="15006" y="1844824"/>
                    <a:ext cx="1726755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lnSpc>
                        <a:spcPct val="150000"/>
                      </a:lnSpc>
                    </a:pPr>
                    <a:r>
                      <a:rPr lang="es-MX" sz="2000" b="1" dirty="0">
                        <a:latin typeface="Helvetica Light" panose="020B0500000000000000" pitchFamily="34" charset="0"/>
                        <a:cs typeface="Arial" panose="020B0604020202020204" pitchFamily="34" charset="0"/>
                      </a:rPr>
                      <a:t>Colaboración</a:t>
                    </a:r>
                  </a:p>
                </p:txBody>
              </p:sp>
              <p:sp>
                <p:nvSpPr>
                  <p:cNvPr id="14" name="20 Rectángulo"/>
                  <p:cNvSpPr/>
                  <p:nvPr/>
                </p:nvSpPr>
                <p:spPr>
                  <a:xfrm>
                    <a:off x="-10047" y="3068960"/>
                    <a:ext cx="1917751" cy="49699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eaLnBrk="0" hangingPunct="0">
                      <a:lnSpc>
                        <a:spcPct val="150000"/>
                      </a:lnSpc>
                    </a:pPr>
                    <a:r>
                      <a:rPr lang="es-MX" sz="2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Innovación</a:t>
                    </a:r>
                  </a:p>
                </p:txBody>
              </p:sp>
              <p:sp>
                <p:nvSpPr>
                  <p:cNvPr id="10" name="Rectángulo 9"/>
                  <p:cNvSpPr/>
                  <p:nvPr/>
                </p:nvSpPr>
                <p:spPr>
                  <a:xfrm>
                    <a:off x="1738532" y="5091582"/>
                    <a:ext cx="899228" cy="5000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" name="23 Rectángulo"/>
                  <p:cNvSpPr/>
                  <p:nvPr/>
                </p:nvSpPr>
                <p:spPr>
                  <a:xfrm>
                    <a:off x="563682" y="4293096"/>
                    <a:ext cx="2127505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just" eaLnBrk="0" hangingPunct="0">
                      <a:lnSpc>
                        <a:spcPct val="150000"/>
                      </a:lnSpc>
                    </a:pPr>
                    <a:r>
                      <a:rPr lang="es-MX" sz="2000" b="1" dirty="0">
                        <a:latin typeface="Helvetica Light" panose="020B0500000000000000" pitchFamily="34" charset="0"/>
                        <a:cs typeface="Arial" panose="020B0604020202020204" pitchFamily="34" charset="0"/>
                      </a:rPr>
                      <a:t>Responsabilidad</a:t>
                    </a:r>
                  </a:p>
                </p:txBody>
              </p:sp>
              <p:sp>
                <p:nvSpPr>
                  <p:cNvPr id="19" name="25 Rectángulo"/>
                  <p:cNvSpPr/>
                  <p:nvPr/>
                </p:nvSpPr>
                <p:spPr>
                  <a:xfrm>
                    <a:off x="6974209" y="3148028"/>
                    <a:ext cx="1939955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just" eaLnBrk="0" hangingPunct="0">
                      <a:lnSpc>
                        <a:spcPct val="150000"/>
                      </a:lnSpc>
                    </a:pPr>
                    <a:r>
                      <a:rPr lang="es-MX" sz="2000" b="1" dirty="0">
                        <a:latin typeface="Helvetica Light" panose="020B0500000000000000" pitchFamily="34" charset="0"/>
                        <a:cs typeface="Arial" panose="020B0604020202020204" pitchFamily="34" charset="0"/>
                      </a:rPr>
                      <a:t>Poder Personal</a:t>
                    </a:r>
                  </a:p>
                </p:txBody>
              </p:sp>
              <p:sp>
                <p:nvSpPr>
                  <p:cNvPr id="22" name="24 Rectángulo"/>
                  <p:cNvSpPr/>
                  <p:nvPr/>
                </p:nvSpPr>
                <p:spPr>
                  <a:xfrm>
                    <a:off x="7680939" y="1419836"/>
                    <a:ext cx="1370888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just" eaLnBrk="0" hangingPunct="0">
                      <a:lnSpc>
                        <a:spcPct val="150000"/>
                      </a:lnSpc>
                    </a:pPr>
                    <a:r>
                      <a:rPr lang="es-MX" sz="2000" b="1" dirty="0">
                        <a:latin typeface="Helvetica Light" panose="020B0500000000000000" pitchFamily="34" charset="0"/>
                        <a:cs typeface="Arial" panose="020B0604020202020204" pitchFamily="34" charset="0"/>
                      </a:rPr>
                      <a:t>Integridad</a:t>
                    </a:r>
                  </a:p>
                </p:txBody>
              </p:sp>
              <p:sp>
                <p:nvSpPr>
                  <p:cNvPr id="23" name="Rectángulo 22"/>
                  <p:cNvSpPr/>
                  <p:nvPr/>
                </p:nvSpPr>
                <p:spPr>
                  <a:xfrm>
                    <a:off x="7094164" y="2496920"/>
                    <a:ext cx="899228" cy="5000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4" name="Rectángulo 23"/>
                  <p:cNvSpPr/>
                  <p:nvPr/>
                </p:nvSpPr>
                <p:spPr>
                  <a:xfrm>
                    <a:off x="4943688" y="2025963"/>
                    <a:ext cx="899228" cy="5000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5" name="Rectángulo 24"/>
                  <p:cNvSpPr/>
                  <p:nvPr/>
                </p:nvSpPr>
                <p:spPr>
                  <a:xfrm>
                    <a:off x="5017172" y="4968459"/>
                    <a:ext cx="899228" cy="5000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6" name="Rectángulo 25"/>
                  <p:cNvSpPr/>
                  <p:nvPr/>
                </p:nvSpPr>
                <p:spPr>
                  <a:xfrm>
                    <a:off x="4788024" y="4221088"/>
                    <a:ext cx="899228" cy="7613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" name="Rectángulo 26"/>
                  <p:cNvSpPr/>
                  <p:nvPr/>
                </p:nvSpPr>
                <p:spPr>
                  <a:xfrm>
                    <a:off x="2839552" y="3049212"/>
                    <a:ext cx="997983" cy="8838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8" name="Rectángulo 27"/>
                  <p:cNvSpPr/>
                  <p:nvPr/>
                </p:nvSpPr>
                <p:spPr>
                  <a:xfrm>
                    <a:off x="3904669" y="1465262"/>
                    <a:ext cx="1176671" cy="12076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9" name="Rectángulo 28"/>
                  <p:cNvSpPr/>
                  <p:nvPr/>
                </p:nvSpPr>
                <p:spPr>
                  <a:xfrm>
                    <a:off x="5302127" y="968597"/>
                    <a:ext cx="899228" cy="12076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pic>
                <p:nvPicPr>
                  <p:cNvPr id="30" name="Picture 4" descr="Imagen relaciona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747" t="43372" r="34777" b="4329"/>
                  <a:stretch/>
                </p:blipFill>
                <p:spPr bwMode="auto">
                  <a:xfrm rot="16200000">
                    <a:off x="6606479" y="3194720"/>
                    <a:ext cx="1440161" cy="36369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1" name="21 Rectángulo"/>
                  <p:cNvSpPr/>
                  <p:nvPr/>
                </p:nvSpPr>
                <p:spPr>
                  <a:xfrm>
                    <a:off x="6971825" y="4725144"/>
                    <a:ext cx="2040943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just" eaLnBrk="0" hangingPunct="0">
                      <a:lnSpc>
                        <a:spcPct val="150000"/>
                      </a:lnSpc>
                    </a:pPr>
                    <a:r>
                      <a:rPr lang="es-MX" sz="2000" b="1" dirty="0">
                        <a:latin typeface="Helvetica Light" panose="020B0500000000000000" pitchFamily="34" charset="0"/>
                        <a:cs typeface="Arial" panose="020B0604020202020204" pitchFamily="34" charset="0"/>
                      </a:rPr>
                      <a:t>Reconocimiento</a:t>
                    </a:r>
                  </a:p>
                </p:txBody>
              </p:sp>
              <p:sp>
                <p:nvSpPr>
                  <p:cNvPr id="33" name="Rectángulo 32"/>
                  <p:cNvSpPr/>
                  <p:nvPr/>
                </p:nvSpPr>
                <p:spPr>
                  <a:xfrm>
                    <a:off x="6041951" y="3929874"/>
                    <a:ext cx="1022497" cy="36999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</p:grpSp>
          <p:sp>
            <p:nvSpPr>
              <p:cNvPr id="34" name="Rectángulo 33"/>
              <p:cNvSpPr/>
              <p:nvPr/>
            </p:nvSpPr>
            <p:spPr>
              <a:xfrm>
                <a:off x="5802529" y="4406393"/>
                <a:ext cx="1022497" cy="138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1" name="Rectángulo 40"/>
            <p:cNvSpPr/>
            <p:nvPr/>
          </p:nvSpPr>
          <p:spPr>
            <a:xfrm>
              <a:off x="0" y="5097315"/>
              <a:ext cx="404612" cy="578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-36512" y="4070504"/>
            <a:ext cx="190925" cy="582632"/>
          </a:xfrm>
          <a:prstGeom prst="rect">
            <a:avLst/>
          </a:prstGeom>
          <a:solidFill>
            <a:srgbClr val="FBAD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37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3848" y="1436917"/>
            <a:ext cx="6090298" cy="1143000"/>
          </a:xfrm>
        </p:spPr>
        <p:txBody>
          <a:bodyPr>
            <a:noAutofit/>
          </a:bodyPr>
          <a:lstStyle/>
          <a:p>
            <a:r>
              <a:rPr lang="es-MX" sz="5400" dirty="0" smtClean="0">
                <a:latin typeface="Cinzel Regular"/>
              </a:rPr>
              <a:t>Con Fuller obtienes </a:t>
            </a:r>
            <a:r>
              <a:rPr lang="es-MX" sz="5400" dirty="0" smtClean="0">
                <a:solidFill>
                  <a:srgbClr val="C4A360"/>
                </a:solidFill>
                <a:latin typeface="Cinzel Regular"/>
              </a:rPr>
              <a:t>grandes beneficios   </a:t>
            </a:r>
            <a:endParaRPr lang="es-MX" sz="5400" dirty="0">
              <a:solidFill>
                <a:srgbClr val="C4A360"/>
              </a:solidFill>
              <a:latin typeface="Cinzel Regular"/>
            </a:endParaRPr>
          </a:p>
        </p:txBody>
      </p:sp>
      <p:pic>
        <p:nvPicPr>
          <p:cNvPr id="4102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459087"/>
            <a:ext cx="5472608" cy="47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068925"/>
      </p:ext>
    </p:extLst>
  </p:cSld>
  <p:clrMapOvr>
    <a:masterClrMapping/>
  </p:clrMapOvr>
</p:sld>
</file>

<file path=ppt/theme/theme1.xml><?xml version="1.0" encoding="utf-8"?>
<a:theme xmlns:a="http://schemas.openxmlformats.org/drawingml/2006/main" name="50 aniversari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 aniversario" id="{5552C4C5-64B8-4F23-B4F3-86969C6833FB}" vid="{A9479BD0-1A78-4A15-BBC6-D90557F09533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50 aniversario</Template>
  <TotalTime>36800</TotalTime>
  <Words>1335</Words>
  <Application>Microsoft Office PowerPoint</Application>
  <PresentationFormat>Presentación en pantalla (4:3)</PresentationFormat>
  <Paragraphs>260</Paragraphs>
  <Slides>46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46</vt:i4>
      </vt:variant>
    </vt:vector>
  </HeadingPairs>
  <TitlesOfParts>
    <vt:vector size="66" baseType="lpstr">
      <vt:lpstr>Microsoft YaHei</vt:lpstr>
      <vt:lpstr>Arial</vt:lpstr>
      <vt:lpstr>Arial Unicode MS</vt:lpstr>
      <vt:lpstr>Calibri</vt:lpstr>
      <vt:lpstr>Century Gothic</vt:lpstr>
      <vt:lpstr>Cinzel Regular</vt:lpstr>
      <vt:lpstr>Corbel</vt:lpstr>
      <vt:lpstr>Helvetica Light</vt:lpstr>
      <vt:lpstr>Helvetica Light</vt:lpstr>
      <vt:lpstr>Helvetica ligth</vt:lpstr>
      <vt:lpstr>Helvetica ligth</vt:lpstr>
      <vt:lpstr>Monotype Corsiva</vt:lpstr>
      <vt:lpstr>Nixie One</vt:lpstr>
      <vt:lpstr>Times New Roman</vt:lpstr>
      <vt:lpstr>Wingdings</vt:lpstr>
      <vt:lpstr>50 aniversario</vt:lpstr>
      <vt:lpstr>Diseño personalizado</vt:lpstr>
      <vt:lpstr>3_Diseño personalizado</vt:lpstr>
      <vt:lpstr>1_Diseño personalizado</vt:lpstr>
      <vt:lpstr>2_Diseño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Hoy inicias tu Transformación en Fuller  </vt:lpstr>
      <vt:lpstr>Presentación de PowerPoint</vt:lpstr>
      <vt:lpstr>Con Fuller obtienes grandes beneficios   </vt:lpstr>
      <vt:lpstr>Presentación de PowerPoint</vt:lpstr>
      <vt:lpstr>Presentación de PowerPoint</vt:lpstr>
      <vt:lpstr>Presentación de PowerPoint</vt:lpstr>
      <vt:lpstr>Presentación de PowerPoint</vt:lpstr>
      <vt:lpstr>Cómo iniciar mi Negocio en Fuller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Anota los productos que soliciten tus Clientes para entregar tu Pedido a tu Coordinador utilizando la Hoja de Pedido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Usa la increíble app Soy Fullerette </vt:lpstr>
      <vt:lpstr>Presentación de PowerPoint</vt:lpstr>
      <vt:lpstr>Funciones</vt:lpstr>
      <vt:lpstr>Funciones</vt:lpstr>
      <vt:lpstr>Presentación de PowerPoint</vt:lpstr>
      <vt:lpstr>Presentación de PowerPoint</vt:lpstr>
      <vt:lpstr>Presentación de PowerPoint</vt:lpstr>
      <vt:lpstr>Presentación de PowerPoint</vt:lpstr>
      <vt:lpstr>La Fullerette debe enviar su pedido 24 horas antes del Cierre de Valija</vt:lpstr>
      <vt:lpstr>Presentación de PowerPoint</vt:lpstr>
      <vt:lpstr>Puedes validar información de tus Pedido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QS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Marisol Farrera</dc:creator>
  <cp:lastModifiedBy>Jose Tomas Hernandez Andrade</cp:lastModifiedBy>
  <cp:revision>769</cp:revision>
  <dcterms:created xsi:type="dcterms:W3CDTF">2012-09-08T09:15:12Z</dcterms:created>
  <dcterms:modified xsi:type="dcterms:W3CDTF">2017-12-15T22:01:00Z</dcterms:modified>
</cp:coreProperties>
</file>